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2" r:id="rId4"/>
    <p:sldId id="259" r:id="rId5"/>
    <p:sldId id="263" r:id="rId6"/>
    <p:sldId id="260" r:id="rId7"/>
    <p:sldId id="261" r:id="rId8"/>
    <p:sldId id="258" r:id="rId9"/>
    <p:sldId id="265" r:id="rId10"/>
    <p:sldId id="266" r:id="rId11"/>
    <p:sldId id="267" r:id="rId12"/>
    <p:sldId id="271" r:id="rId13"/>
    <p:sldId id="272" r:id="rId14"/>
    <p:sldId id="269" r:id="rId15"/>
    <p:sldId id="268" r:id="rId16"/>
    <p:sldId id="276" r:id="rId17"/>
    <p:sldId id="274" r:id="rId18"/>
    <p:sldId id="275" r:id="rId19"/>
    <p:sldId id="277" r:id="rId20"/>
    <p:sldId id="27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788" autoAdjust="0"/>
  </p:normalViewPr>
  <p:slideViewPr>
    <p:cSldViewPr snapToGrid="0">
      <p:cViewPr varScale="1">
        <p:scale>
          <a:sx n="91" d="100"/>
          <a:sy n="91"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3A6EF-21EC-42F4-9DBC-610A0F9D1BFD}"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78836C5A-80FB-4B28-8099-084EFD5BED14}">
      <dgm:prSet/>
      <dgm:spPr/>
      <dgm:t>
        <a:bodyPr/>
        <a:lstStyle/>
        <a:p>
          <a:r>
            <a:rPr lang="en-US"/>
            <a:t>§ 4.40</a:t>
          </a:r>
        </a:p>
      </dgm:t>
    </dgm:pt>
    <dgm:pt modelId="{F01BCCB1-DBAE-45CA-BF2F-0327F5C0F598}" type="parTrans" cxnId="{237F0C71-9B6B-440B-8DE4-CC778E44100B}">
      <dgm:prSet/>
      <dgm:spPr/>
      <dgm:t>
        <a:bodyPr/>
        <a:lstStyle/>
        <a:p>
          <a:endParaRPr lang="en-US"/>
        </a:p>
      </dgm:t>
    </dgm:pt>
    <dgm:pt modelId="{20D6A519-685F-4744-89DC-85FFB2E4FAC4}" type="sibTrans" cxnId="{237F0C71-9B6B-440B-8DE4-CC778E44100B}">
      <dgm:prSet/>
      <dgm:spPr/>
      <dgm:t>
        <a:bodyPr/>
        <a:lstStyle/>
        <a:p>
          <a:endParaRPr lang="en-US"/>
        </a:p>
      </dgm:t>
    </dgm:pt>
    <dgm:pt modelId="{B6B7F766-E8CA-42B2-8649-976890B88490}">
      <dgm:prSet/>
      <dgm:spPr/>
      <dgm:t>
        <a:bodyPr/>
        <a:lstStyle/>
        <a:p>
          <a:r>
            <a:rPr lang="en-US"/>
            <a:t>§ 4.45</a:t>
          </a:r>
        </a:p>
      </dgm:t>
    </dgm:pt>
    <dgm:pt modelId="{70E9394A-84A9-4622-958C-13E82C30B3D7}" type="parTrans" cxnId="{E352AC9A-BD53-42A4-A235-7B867EDEE706}">
      <dgm:prSet/>
      <dgm:spPr/>
      <dgm:t>
        <a:bodyPr/>
        <a:lstStyle/>
        <a:p>
          <a:endParaRPr lang="en-US"/>
        </a:p>
      </dgm:t>
    </dgm:pt>
    <dgm:pt modelId="{C5983202-C8E8-4CA6-909B-FB7F6FD09398}" type="sibTrans" cxnId="{E352AC9A-BD53-42A4-A235-7B867EDEE706}">
      <dgm:prSet/>
      <dgm:spPr/>
      <dgm:t>
        <a:bodyPr/>
        <a:lstStyle/>
        <a:p>
          <a:endParaRPr lang="en-US"/>
        </a:p>
      </dgm:t>
    </dgm:pt>
    <dgm:pt modelId="{CD513D35-1863-4A24-8D6B-0EFAA9D4C6B9}">
      <dgm:prSet/>
      <dgm:spPr/>
      <dgm:t>
        <a:bodyPr/>
        <a:lstStyle/>
        <a:p>
          <a:r>
            <a:rPr lang="en-US"/>
            <a:t>§ 4.59</a:t>
          </a:r>
        </a:p>
      </dgm:t>
    </dgm:pt>
    <dgm:pt modelId="{55CA306B-2C15-43E0-93EA-6F27CAD0A4B5}" type="parTrans" cxnId="{5E01D0C0-31A6-43A1-94D7-F0A67B226DB9}">
      <dgm:prSet/>
      <dgm:spPr/>
      <dgm:t>
        <a:bodyPr/>
        <a:lstStyle/>
        <a:p>
          <a:endParaRPr lang="en-US"/>
        </a:p>
      </dgm:t>
    </dgm:pt>
    <dgm:pt modelId="{8DDE6A67-9C8D-4D2C-8F73-FF920F83662D}" type="sibTrans" cxnId="{5E01D0C0-31A6-43A1-94D7-F0A67B226DB9}">
      <dgm:prSet/>
      <dgm:spPr/>
      <dgm:t>
        <a:bodyPr/>
        <a:lstStyle/>
        <a:p>
          <a:endParaRPr lang="en-US"/>
        </a:p>
      </dgm:t>
    </dgm:pt>
    <dgm:pt modelId="{3CFCCC70-881F-4CD9-9B51-8C1DE2AABCAF}">
      <dgm:prSet/>
      <dgm:spPr/>
      <dgm:t>
        <a:bodyPr/>
        <a:lstStyle/>
        <a:p>
          <a:r>
            <a:rPr lang="en-US"/>
            <a:t>§ 4.71</a:t>
          </a:r>
        </a:p>
      </dgm:t>
    </dgm:pt>
    <dgm:pt modelId="{DF718141-ED8F-48AB-9A24-3124469D7733}" type="parTrans" cxnId="{9CA05D44-3C9D-486B-9336-DAECB7CD33C8}">
      <dgm:prSet/>
      <dgm:spPr/>
      <dgm:t>
        <a:bodyPr/>
        <a:lstStyle/>
        <a:p>
          <a:endParaRPr lang="en-US"/>
        </a:p>
      </dgm:t>
    </dgm:pt>
    <dgm:pt modelId="{AF959574-5F57-42EE-84F3-7B08844F791F}" type="sibTrans" cxnId="{9CA05D44-3C9D-486B-9336-DAECB7CD33C8}">
      <dgm:prSet/>
      <dgm:spPr/>
      <dgm:t>
        <a:bodyPr/>
        <a:lstStyle/>
        <a:p>
          <a:endParaRPr lang="en-US"/>
        </a:p>
      </dgm:t>
    </dgm:pt>
    <dgm:pt modelId="{F8CCF521-24A6-4D4F-8614-F677DACABE7D}" type="pres">
      <dgm:prSet presAssocID="{F9C3A6EF-21EC-42F4-9DBC-610A0F9D1BFD}" presName="vert0" presStyleCnt="0">
        <dgm:presLayoutVars>
          <dgm:dir/>
          <dgm:animOne val="branch"/>
          <dgm:animLvl val="lvl"/>
        </dgm:presLayoutVars>
      </dgm:prSet>
      <dgm:spPr/>
    </dgm:pt>
    <dgm:pt modelId="{53F8F5B5-4C94-4F1B-A0D1-FBCB9CC13F04}" type="pres">
      <dgm:prSet presAssocID="{78836C5A-80FB-4B28-8099-084EFD5BED14}" presName="thickLine" presStyleLbl="alignNode1" presStyleIdx="0" presStyleCnt="4"/>
      <dgm:spPr/>
    </dgm:pt>
    <dgm:pt modelId="{284F0048-A181-4718-85BE-B1454321B106}" type="pres">
      <dgm:prSet presAssocID="{78836C5A-80FB-4B28-8099-084EFD5BED14}" presName="horz1" presStyleCnt="0"/>
      <dgm:spPr/>
    </dgm:pt>
    <dgm:pt modelId="{B216BAEC-80A9-46BF-A869-041847D98F4B}" type="pres">
      <dgm:prSet presAssocID="{78836C5A-80FB-4B28-8099-084EFD5BED14}" presName="tx1" presStyleLbl="revTx" presStyleIdx="0" presStyleCnt="4"/>
      <dgm:spPr/>
    </dgm:pt>
    <dgm:pt modelId="{8519564C-2FB5-4DB9-9EF3-8335E2B329B5}" type="pres">
      <dgm:prSet presAssocID="{78836C5A-80FB-4B28-8099-084EFD5BED14}" presName="vert1" presStyleCnt="0"/>
      <dgm:spPr/>
    </dgm:pt>
    <dgm:pt modelId="{BE3B7259-385F-4D08-A0E8-5F3AA335C542}" type="pres">
      <dgm:prSet presAssocID="{B6B7F766-E8CA-42B2-8649-976890B88490}" presName="thickLine" presStyleLbl="alignNode1" presStyleIdx="1" presStyleCnt="4"/>
      <dgm:spPr/>
    </dgm:pt>
    <dgm:pt modelId="{A204E356-0094-4A30-B3C6-46F250B0EB0F}" type="pres">
      <dgm:prSet presAssocID="{B6B7F766-E8CA-42B2-8649-976890B88490}" presName="horz1" presStyleCnt="0"/>
      <dgm:spPr/>
    </dgm:pt>
    <dgm:pt modelId="{7898C2A8-A103-443E-BC35-F1C2F76525F6}" type="pres">
      <dgm:prSet presAssocID="{B6B7F766-E8CA-42B2-8649-976890B88490}" presName="tx1" presStyleLbl="revTx" presStyleIdx="1" presStyleCnt="4"/>
      <dgm:spPr/>
    </dgm:pt>
    <dgm:pt modelId="{1F423F7E-21FC-4DD6-9C1E-7A52438A88DE}" type="pres">
      <dgm:prSet presAssocID="{B6B7F766-E8CA-42B2-8649-976890B88490}" presName="vert1" presStyleCnt="0"/>
      <dgm:spPr/>
    </dgm:pt>
    <dgm:pt modelId="{96C8DA8E-3A9A-4630-AB00-3E3813C74CD8}" type="pres">
      <dgm:prSet presAssocID="{CD513D35-1863-4A24-8D6B-0EFAA9D4C6B9}" presName="thickLine" presStyleLbl="alignNode1" presStyleIdx="2" presStyleCnt="4"/>
      <dgm:spPr/>
    </dgm:pt>
    <dgm:pt modelId="{CAE2BF66-EC4D-4D19-B261-58CE9F219A53}" type="pres">
      <dgm:prSet presAssocID="{CD513D35-1863-4A24-8D6B-0EFAA9D4C6B9}" presName="horz1" presStyleCnt="0"/>
      <dgm:spPr/>
    </dgm:pt>
    <dgm:pt modelId="{961FDAF8-47B3-4CAE-B03F-1FC1C960FEAC}" type="pres">
      <dgm:prSet presAssocID="{CD513D35-1863-4A24-8D6B-0EFAA9D4C6B9}" presName="tx1" presStyleLbl="revTx" presStyleIdx="2" presStyleCnt="4"/>
      <dgm:spPr/>
    </dgm:pt>
    <dgm:pt modelId="{FBA6DD8E-6E00-46E1-B034-5323054B213F}" type="pres">
      <dgm:prSet presAssocID="{CD513D35-1863-4A24-8D6B-0EFAA9D4C6B9}" presName="vert1" presStyleCnt="0"/>
      <dgm:spPr/>
    </dgm:pt>
    <dgm:pt modelId="{FE32A02E-7F30-429F-B2EB-0FF291ED845F}" type="pres">
      <dgm:prSet presAssocID="{3CFCCC70-881F-4CD9-9B51-8C1DE2AABCAF}" presName="thickLine" presStyleLbl="alignNode1" presStyleIdx="3" presStyleCnt="4"/>
      <dgm:spPr/>
    </dgm:pt>
    <dgm:pt modelId="{78173F55-737D-425A-847F-6E38072C6D68}" type="pres">
      <dgm:prSet presAssocID="{3CFCCC70-881F-4CD9-9B51-8C1DE2AABCAF}" presName="horz1" presStyleCnt="0"/>
      <dgm:spPr/>
    </dgm:pt>
    <dgm:pt modelId="{FF09434E-0808-4398-A08C-C9F06EB27486}" type="pres">
      <dgm:prSet presAssocID="{3CFCCC70-881F-4CD9-9B51-8C1DE2AABCAF}" presName="tx1" presStyleLbl="revTx" presStyleIdx="3" presStyleCnt="4"/>
      <dgm:spPr/>
    </dgm:pt>
    <dgm:pt modelId="{BB176208-906A-4D51-8D3D-41C3A52159A9}" type="pres">
      <dgm:prSet presAssocID="{3CFCCC70-881F-4CD9-9B51-8C1DE2AABCAF}" presName="vert1" presStyleCnt="0"/>
      <dgm:spPr/>
    </dgm:pt>
  </dgm:ptLst>
  <dgm:cxnLst>
    <dgm:cxn modelId="{365C5214-406B-4C74-9E99-6D7B1A9F0F88}" type="presOf" srcId="{B6B7F766-E8CA-42B2-8649-976890B88490}" destId="{7898C2A8-A103-443E-BC35-F1C2F76525F6}" srcOrd="0" destOrd="0" presId="urn:microsoft.com/office/officeart/2008/layout/LinedList"/>
    <dgm:cxn modelId="{9CA05D44-3C9D-486B-9336-DAECB7CD33C8}" srcId="{F9C3A6EF-21EC-42F4-9DBC-610A0F9D1BFD}" destId="{3CFCCC70-881F-4CD9-9B51-8C1DE2AABCAF}" srcOrd="3" destOrd="0" parTransId="{DF718141-ED8F-48AB-9A24-3124469D7733}" sibTransId="{AF959574-5F57-42EE-84F3-7B08844F791F}"/>
    <dgm:cxn modelId="{8C926064-A660-4C9C-90FF-4EAADB007E50}" type="presOf" srcId="{F9C3A6EF-21EC-42F4-9DBC-610A0F9D1BFD}" destId="{F8CCF521-24A6-4D4F-8614-F677DACABE7D}" srcOrd="0" destOrd="0" presId="urn:microsoft.com/office/officeart/2008/layout/LinedList"/>
    <dgm:cxn modelId="{237F0C71-9B6B-440B-8DE4-CC778E44100B}" srcId="{F9C3A6EF-21EC-42F4-9DBC-610A0F9D1BFD}" destId="{78836C5A-80FB-4B28-8099-084EFD5BED14}" srcOrd="0" destOrd="0" parTransId="{F01BCCB1-DBAE-45CA-BF2F-0327F5C0F598}" sibTransId="{20D6A519-685F-4744-89DC-85FFB2E4FAC4}"/>
    <dgm:cxn modelId="{E352AC9A-BD53-42A4-A235-7B867EDEE706}" srcId="{F9C3A6EF-21EC-42F4-9DBC-610A0F9D1BFD}" destId="{B6B7F766-E8CA-42B2-8649-976890B88490}" srcOrd="1" destOrd="0" parTransId="{70E9394A-84A9-4622-958C-13E82C30B3D7}" sibTransId="{C5983202-C8E8-4CA6-909B-FB7F6FD09398}"/>
    <dgm:cxn modelId="{714CF8B2-FCF2-4881-B8A5-A9E809E58FA3}" type="presOf" srcId="{78836C5A-80FB-4B28-8099-084EFD5BED14}" destId="{B216BAEC-80A9-46BF-A869-041847D98F4B}" srcOrd="0" destOrd="0" presId="urn:microsoft.com/office/officeart/2008/layout/LinedList"/>
    <dgm:cxn modelId="{16619EB9-9239-4E84-972D-FBE8CFD95F59}" type="presOf" srcId="{3CFCCC70-881F-4CD9-9B51-8C1DE2AABCAF}" destId="{FF09434E-0808-4398-A08C-C9F06EB27486}" srcOrd="0" destOrd="0" presId="urn:microsoft.com/office/officeart/2008/layout/LinedList"/>
    <dgm:cxn modelId="{5E01D0C0-31A6-43A1-94D7-F0A67B226DB9}" srcId="{F9C3A6EF-21EC-42F4-9DBC-610A0F9D1BFD}" destId="{CD513D35-1863-4A24-8D6B-0EFAA9D4C6B9}" srcOrd="2" destOrd="0" parTransId="{55CA306B-2C15-43E0-93EA-6F27CAD0A4B5}" sibTransId="{8DDE6A67-9C8D-4D2C-8F73-FF920F83662D}"/>
    <dgm:cxn modelId="{85087FCA-DA73-497B-BD1F-22E741B2F814}" type="presOf" srcId="{CD513D35-1863-4A24-8D6B-0EFAA9D4C6B9}" destId="{961FDAF8-47B3-4CAE-B03F-1FC1C960FEAC}" srcOrd="0" destOrd="0" presId="urn:microsoft.com/office/officeart/2008/layout/LinedList"/>
    <dgm:cxn modelId="{8ACFD195-A385-4FEB-97D5-2D0760819CF4}" type="presParOf" srcId="{F8CCF521-24A6-4D4F-8614-F677DACABE7D}" destId="{53F8F5B5-4C94-4F1B-A0D1-FBCB9CC13F04}" srcOrd="0" destOrd="0" presId="urn:microsoft.com/office/officeart/2008/layout/LinedList"/>
    <dgm:cxn modelId="{E136C8B3-E207-4DBA-92FF-393FE83E2484}" type="presParOf" srcId="{F8CCF521-24A6-4D4F-8614-F677DACABE7D}" destId="{284F0048-A181-4718-85BE-B1454321B106}" srcOrd="1" destOrd="0" presId="urn:microsoft.com/office/officeart/2008/layout/LinedList"/>
    <dgm:cxn modelId="{80E94566-B506-4058-8A7B-D20B95BD3642}" type="presParOf" srcId="{284F0048-A181-4718-85BE-B1454321B106}" destId="{B216BAEC-80A9-46BF-A869-041847D98F4B}" srcOrd="0" destOrd="0" presId="urn:microsoft.com/office/officeart/2008/layout/LinedList"/>
    <dgm:cxn modelId="{158695AD-2BBE-40C0-8854-3E4EC02A9FBB}" type="presParOf" srcId="{284F0048-A181-4718-85BE-B1454321B106}" destId="{8519564C-2FB5-4DB9-9EF3-8335E2B329B5}" srcOrd="1" destOrd="0" presId="urn:microsoft.com/office/officeart/2008/layout/LinedList"/>
    <dgm:cxn modelId="{694FD170-BFBC-4DDD-8E37-4729B055022D}" type="presParOf" srcId="{F8CCF521-24A6-4D4F-8614-F677DACABE7D}" destId="{BE3B7259-385F-4D08-A0E8-5F3AA335C542}" srcOrd="2" destOrd="0" presId="urn:microsoft.com/office/officeart/2008/layout/LinedList"/>
    <dgm:cxn modelId="{BF53CE27-2C83-4AF4-B77A-9BDE46D3B1B8}" type="presParOf" srcId="{F8CCF521-24A6-4D4F-8614-F677DACABE7D}" destId="{A204E356-0094-4A30-B3C6-46F250B0EB0F}" srcOrd="3" destOrd="0" presId="urn:microsoft.com/office/officeart/2008/layout/LinedList"/>
    <dgm:cxn modelId="{3B03AE89-6DB6-44EB-B528-817EE704C940}" type="presParOf" srcId="{A204E356-0094-4A30-B3C6-46F250B0EB0F}" destId="{7898C2A8-A103-443E-BC35-F1C2F76525F6}" srcOrd="0" destOrd="0" presId="urn:microsoft.com/office/officeart/2008/layout/LinedList"/>
    <dgm:cxn modelId="{818C7C15-9545-4941-8A3F-99DDBACE9452}" type="presParOf" srcId="{A204E356-0094-4A30-B3C6-46F250B0EB0F}" destId="{1F423F7E-21FC-4DD6-9C1E-7A52438A88DE}" srcOrd="1" destOrd="0" presId="urn:microsoft.com/office/officeart/2008/layout/LinedList"/>
    <dgm:cxn modelId="{AC77B8B0-60A8-4436-8363-109070723896}" type="presParOf" srcId="{F8CCF521-24A6-4D4F-8614-F677DACABE7D}" destId="{96C8DA8E-3A9A-4630-AB00-3E3813C74CD8}" srcOrd="4" destOrd="0" presId="urn:microsoft.com/office/officeart/2008/layout/LinedList"/>
    <dgm:cxn modelId="{B78E8024-DCC0-48BF-9A13-1E2057087DE7}" type="presParOf" srcId="{F8CCF521-24A6-4D4F-8614-F677DACABE7D}" destId="{CAE2BF66-EC4D-4D19-B261-58CE9F219A53}" srcOrd="5" destOrd="0" presId="urn:microsoft.com/office/officeart/2008/layout/LinedList"/>
    <dgm:cxn modelId="{A72E51A2-72F5-4945-B110-015AA7B4AE72}" type="presParOf" srcId="{CAE2BF66-EC4D-4D19-B261-58CE9F219A53}" destId="{961FDAF8-47B3-4CAE-B03F-1FC1C960FEAC}" srcOrd="0" destOrd="0" presId="urn:microsoft.com/office/officeart/2008/layout/LinedList"/>
    <dgm:cxn modelId="{C75FE6FD-14E7-4835-B145-667F4C22C364}" type="presParOf" srcId="{CAE2BF66-EC4D-4D19-B261-58CE9F219A53}" destId="{FBA6DD8E-6E00-46E1-B034-5323054B213F}" srcOrd="1" destOrd="0" presId="urn:microsoft.com/office/officeart/2008/layout/LinedList"/>
    <dgm:cxn modelId="{14A820E2-1948-4859-9E52-47356924AF9D}" type="presParOf" srcId="{F8CCF521-24A6-4D4F-8614-F677DACABE7D}" destId="{FE32A02E-7F30-429F-B2EB-0FF291ED845F}" srcOrd="6" destOrd="0" presId="urn:microsoft.com/office/officeart/2008/layout/LinedList"/>
    <dgm:cxn modelId="{EAD9047E-39FF-428D-AF4A-EE9707E75F93}" type="presParOf" srcId="{F8CCF521-24A6-4D4F-8614-F677DACABE7D}" destId="{78173F55-737D-425A-847F-6E38072C6D68}" srcOrd="7" destOrd="0" presId="urn:microsoft.com/office/officeart/2008/layout/LinedList"/>
    <dgm:cxn modelId="{FCF87F9A-1415-4BC1-A916-D37EAB8AD616}" type="presParOf" srcId="{78173F55-737D-425A-847F-6E38072C6D68}" destId="{FF09434E-0808-4398-A08C-C9F06EB27486}" srcOrd="0" destOrd="0" presId="urn:microsoft.com/office/officeart/2008/layout/LinedList"/>
    <dgm:cxn modelId="{B00B9FA2-8BD8-470C-B0A8-9E721FEC6C80}" type="presParOf" srcId="{78173F55-737D-425A-847F-6E38072C6D68}" destId="{BB176208-906A-4D51-8D3D-41C3A52159A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8F5B5-4C94-4F1B-A0D1-FBCB9CC13F04}">
      <dsp:nvSpPr>
        <dsp:cNvPr id="0" name=""/>
        <dsp:cNvSpPr/>
      </dsp:nvSpPr>
      <dsp:spPr>
        <a:xfrm>
          <a:off x="0" y="0"/>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6BAEC-80A9-46BF-A869-041847D98F4B}">
      <dsp:nvSpPr>
        <dsp:cNvPr id="0" name=""/>
        <dsp:cNvSpPr/>
      </dsp:nvSpPr>
      <dsp:spPr>
        <a:xfrm>
          <a:off x="0" y="0"/>
          <a:ext cx="9604375" cy="93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 4.40</a:t>
          </a:r>
        </a:p>
      </dsp:txBody>
      <dsp:txXfrm>
        <a:off x="0" y="0"/>
        <a:ext cx="9604375" cy="930806"/>
      </dsp:txXfrm>
    </dsp:sp>
    <dsp:sp modelId="{BE3B7259-385F-4D08-A0E8-5F3AA335C542}">
      <dsp:nvSpPr>
        <dsp:cNvPr id="0" name=""/>
        <dsp:cNvSpPr/>
      </dsp:nvSpPr>
      <dsp:spPr>
        <a:xfrm>
          <a:off x="0" y="930806"/>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8C2A8-A103-443E-BC35-F1C2F76525F6}">
      <dsp:nvSpPr>
        <dsp:cNvPr id="0" name=""/>
        <dsp:cNvSpPr/>
      </dsp:nvSpPr>
      <dsp:spPr>
        <a:xfrm>
          <a:off x="0" y="930806"/>
          <a:ext cx="9604375" cy="93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 4.45</a:t>
          </a:r>
        </a:p>
      </dsp:txBody>
      <dsp:txXfrm>
        <a:off x="0" y="930806"/>
        <a:ext cx="9604375" cy="930806"/>
      </dsp:txXfrm>
    </dsp:sp>
    <dsp:sp modelId="{96C8DA8E-3A9A-4630-AB00-3E3813C74CD8}">
      <dsp:nvSpPr>
        <dsp:cNvPr id="0" name=""/>
        <dsp:cNvSpPr/>
      </dsp:nvSpPr>
      <dsp:spPr>
        <a:xfrm>
          <a:off x="0" y="1861613"/>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1FDAF8-47B3-4CAE-B03F-1FC1C960FEAC}">
      <dsp:nvSpPr>
        <dsp:cNvPr id="0" name=""/>
        <dsp:cNvSpPr/>
      </dsp:nvSpPr>
      <dsp:spPr>
        <a:xfrm>
          <a:off x="0" y="1861613"/>
          <a:ext cx="9604375" cy="93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 4.59</a:t>
          </a:r>
        </a:p>
      </dsp:txBody>
      <dsp:txXfrm>
        <a:off x="0" y="1861613"/>
        <a:ext cx="9604375" cy="930806"/>
      </dsp:txXfrm>
    </dsp:sp>
    <dsp:sp modelId="{FE32A02E-7F30-429F-B2EB-0FF291ED845F}">
      <dsp:nvSpPr>
        <dsp:cNvPr id="0" name=""/>
        <dsp:cNvSpPr/>
      </dsp:nvSpPr>
      <dsp:spPr>
        <a:xfrm>
          <a:off x="0" y="2792420"/>
          <a:ext cx="9604375" cy="0"/>
        </a:xfrm>
        <a:prstGeom prst="line">
          <a:avLst/>
        </a:prstGeom>
        <a:solidFill>
          <a:schemeClr val="dk2">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09434E-0808-4398-A08C-C9F06EB27486}">
      <dsp:nvSpPr>
        <dsp:cNvPr id="0" name=""/>
        <dsp:cNvSpPr/>
      </dsp:nvSpPr>
      <dsp:spPr>
        <a:xfrm>
          <a:off x="0" y="2792420"/>
          <a:ext cx="9604375" cy="930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 4.71</a:t>
          </a:r>
        </a:p>
      </dsp:txBody>
      <dsp:txXfrm>
        <a:off x="0" y="2792420"/>
        <a:ext cx="9604375" cy="9308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5FFAC9-374C-4256-9AFC-035F659C0C48}" type="datetimeFigureOut">
              <a:rPr lang="en-US" smtClean="0"/>
              <a:t>03/21/2022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CB0F1-E46E-4EA0-BFB1-96557EBA9311}" type="slidenum">
              <a:rPr lang="en-US" smtClean="0"/>
              <a:t>‹#›</a:t>
            </a:fld>
            <a:endParaRPr lang="en-US"/>
          </a:p>
        </p:txBody>
      </p:sp>
    </p:spTree>
    <p:extLst>
      <p:ext uri="{BB962C8B-B14F-4D97-AF65-F5344CB8AC3E}">
        <p14:creationId xmlns:p14="http://schemas.microsoft.com/office/powerpoint/2010/main" val="1231633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cfr.gov/current/title-38/section-4.30#p-4.30(a)(1)"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ecfr.gov/current/title-38/section-4.30#p-4.30(a)(3)" TargetMode="External"/><Relationship Id="rId4" Type="http://schemas.openxmlformats.org/officeDocument/2006/relationships/hyperlink" Target="https://www.ecfr.gov/current/title-38/section-4.30#p-4.30(a)(2)"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talking about the ankle. Going over list.</a:t>
            </a:r>
          </a:p>
        </p:txBody>
      </p:sp>
      <p:sp>
        <p:nvSpPr>
          <p:cNvPr id="4" name="Slide Number Placeholder 3"/>
          <p:cNvSpPr>
            <a:spLocks noGrp="1"/>
          </p:cNvSpPr>
          <p:nvPr>
            <p:ph type="sldNum" sz="quarter" idx="5"/>
          </p:nvPr>
        </p:nvSpPr>
        <p:spPr/>
        <p:txBody>
          <a:bodyPr/>
          <a:lstStyle/>
          <a:p>
            <a:fld id="{5BCCB0F1-E46E-4EA0-BFB1-96557EBA9311}" type="slidenum">
              <a:rPr lang="en-US" smtClean="0"/>
              <a:t>1</a:t>
            </a:fld>
            <a:endParaRPr lang="en-US"/>
          </a:p>
        </p:txBody>
      </p:sp>
    </p:spTree>
    <p:extLst>
      <p:ext uri="{BB962C8B-B14F-4D97-AF65-F5344CB8AC3E}">
        <p14:creationId xmlns:p14="http://schemas.microsoft.com/office/powerpoint/2010/main" val="3875992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Clarification was added in the recent update to the CFR</a:t>
            </a:r>
          </a:p>
        </p:txBody>
      </p:sp>
      <p:sp>
        <p:nvSpPr>
          <p:cNvPr id="4" name="Slide Number Placeholder 3"/>
          <p:cNvSpPr>
            <a:spLocks noGrp="1"/>
          </p:cNvSpPr>
          <p:nvPr>
            <p:ph type="sldNum" sz="quarter" idx="5"/>
          </p:nvPr>
        </p:nvSpPr>
        <p:spPr/>
        <p:txBody>
          <a:bodyPr/>
          <a:lstStyle/>
          <a:p>
            <a:fld id="{5BCCB0F1-E46E-4EA0-BFB1-96557EBA9311}" type="slidenum">
              <a:rPr lang="en-US" smtClean="0"/>
              <a:t>10</a:t>
            </a:fld>
            <a:endParaRPr lang="en-US"/>
          </a:p>
        </p:txBody>
      </p:sp>
    </p:spTree>
    <p:extLst>
      <p:ext uri="{BB962C8B-B14F-4D97-AF65-F5344CB8AC3E}">
        <p14:creationId xmlns:p14="http://schemas.microsoft.com/office/powerpoint/2010/main" val="59967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Subastragalar</a:t>
            </a:r>
            <a:r>
              <a:rPr lang="en-US" dirty="0"/>
              <a:t> or tarsal joint is the joint between the calcaneus (heel) and the talus (bone right above it). Between calcaneus and fibula and tibia</a:t>
            </a:r>
          </a:p>
        </p:txBody>
      </p:sp>
      <p:sp>
        <p:nvSpPr>
          <p:cNvPr id="4" name="Slide Number Placeholder 3"/>
          <p:cNvSpPr>
            <a:spLocks noGrp="1"/>
          </p:cNvSpPr>
          <p:nvPr>
            <p:ph type="sldNum" sz="quarter" idx="5"/>
          </p:nvPr>
        </p:nvSpPr>
        <p:spPr/>
        <p:txBody>
          <a:bodyPr/>
          <a:lstStyle/>
          <a:p>
            <a:fld id="{5BCCB0F1-E46E-4EA0-BFB1-96557EBA9311}" type="slidenum">
              <a:rPr lang="en-US" smtClean="0"/>
              <a:t>11</a:t>
            </a:fld>
            <a:endParaRPr lang="en-US"/>
          </a:p>
        </p:txBody>
      </p:sp>
    </p:spTree>
    <p:extLst>
      <p:ext uri="{BB962C8B-B14F-4D97-AF65-F5344CB8AC3E}">
        <p14:creationId xmlns:p14="http://schemas.microsoft.com/office/powerpoint/2010/main" val="173726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 </a:t>
            </a:r>
            <a:r>
              <a:rPr lang="en-US" dirty="0" err="1"/>
              <a:t>Calcis</a:t>
            </a:r>
            <a:r>
              <a:rPr lang="en-US" dirty="0"/>
              <a:t>, is referring to the heel bone. Astragalus is also know as the talus, it is the tarsal bone in the foot. So this code is for when one of those two bones is damaged.</a:t>
            </a:r>
          </a:p>
        </p:txBody>
      </p:sp>
      <p:sp>
        <p:nvSpPr>
          <p:cNvPr id="4" name="Slide Number Placeholder 3"/>
          <p:cNvSpPr>
            <a:spLocks noGrp="1"/>
          </p:cNvSpPr>
          <p:nvPr>
            <p:ph type="sldNum" sz="quarter" idx="5"/>
          </p:nvPr>
        </p:nvSpPr>
        <p:spPr/>
        <p:txBody>
          <a:bodyPr/>
          <a:lstStyle/>
          <a:p>
            <a:fld id="{5BCCB0F1-E46E-4EA0-BFB1-96557EBA9311}" type="slidenum">
              <a:rPr lang="en-US" smtClean="0"/>
              <a:t>12</a:t>
            </a:fld>
            <a:endParaRPr lang="en-US"/>
          </a:p>
        </p:txBody>
      </p:sp>
    </p:spTree>
    <p:extLst>
      <p:ext uri="{BB962C8B-B14F-4D97-AF65-F5344CB8AC3E}">
        <p14:creationId xmlns:p14="http://schemas.microsoft.com/office/powerpoint/2010/main" val="71095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Astragalectomy, sometimes called a talectomy, is </a:t>
            </a:r>
            <a:r>
              <a:rPr lang="en-US" b="1" i="0" dirty="0">
                <a:solidFill>
                  <a:srgbClr val="202124"/>
                </a:solidFill>
                <a:effectLst/>
                <a:latin typeface="Roboto" panose="02000000000000000000" pitchFamily="2" charset="0"/>
              </a:rPr>
              <a:t>a surgical operation for removal of the talus bone (astragalus) for stabilization of the ankle</a:t>
            </a:r>
            <a:r>
              <a:rPr lang="en-US" b="0" i="0" dirty="0">
                <a:solidFill>
                  <a:srgbClr val="202124"/>
                </a:solidFill>
                <a:effectLst/>
                <a:latin typeface="Roboto" panose="02000000000000000000" pitchFamily="2" charset="0"/>
              </a:rPr>
              <a:t>. </a:t>
            </a:r>
            <a:endParaRPr lang="en-US" dirty="0"/>
          </a:p>
        </p:txBody>
      </p:sp>
      <p:sp>
        <p:nvSpPr>
          <p:cNvPr id="4" name="Slide Number Placeholder 3"/>
          <p:cNvSpPr>
            <a:spLocks noGrp="1"/>
          </p:cNvSpPr>
          <p:nvPr>
            <p:ph type="sldNum" sz="quarter" idx="5"/>
          </p:nvPr>
        </p:nvSpPr>
        <p:spPr/>
        <p:txBody>
          <a:bodyPr/>
          <a:lstStyle/>
          <a:p>
            <a:fld id="{5BCCB0F1-E46E-4EA0-BFB1-96557EBA9311}" type="slidenum">
              <a:rPr lang="en-US" smtClean="0"/>
              <a:t>13</a:t>
            </a:fld>
            <a:endParaRPr lang="en-US"/>
          </a:p>
        </p:txBody>
      </p:sp>
    </p:spTree>
    <p:extLst>
      <p:ext uri="{BB962C8B-B14F-4D97-AF65-F5344CB8AC3E}">
        <p14:creationId xmlns:p14="http://schemas.microsoft.com/office/powerpoint/2010/main" val="4041460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up Ron Spurlock 1305, he is currently working on getting a left ankle condition</a:t>
            </a:r>
          </a:p>
        </p:txBody>
      </p:sp>
      <p:sp>
        <p:nvSpPr>
          <p:cNvPr id="4" name="Slide Number Placeholder 3"/>
          <p:cNvSpPr>
            <a:spLocks noGrp="1"/>
          </p:cNvSpPr>
          <p:nvPr>
            <p:ph type="sldNum" sz="quarter" idx="5"/>
          </p:nvPr>
        </p:nvSpPr>
        <p:spPr/>
        <p:txBody>
          <a:bodyPr/>
          <a:lstStyle/>
          <a:p>
            <a:fld id="{5BCCB0F1-E46E-4EA0-BFB1-96557EBA9311}" type="slidenum">
              <a:rPr lang="en-US" smtClean="0"/>
              <a:t>14</a:t>
            </a:fld>
            <a:endParaRPr lang="en-US"/>
          </a:p>
        </p:txBody>
      </p:sp>
    </p:spTree>
    <p:extLst>
      <p:ext uri="{BB962C8B-B14F-4D97-AF65-F5344CB8AC3E}">
        <p14:creationId xmlns:p14="http://schemas.microsoft.com/office/powerpoint/2010/main" val="11255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might be:</a:t>
            </a:r>
          </a:p>
          <a:p>
            <a:endParaRPr lang="en-US" dirty="0"/>
          </a:p>
          <a:p>
            <a:r>
              <a:rPr lang="en-US" dirty="0"/>
              <a:t>If you had a car accident in service and suffered a head injury, and have residuals from that head injury</a:t>
            </a:r>
          </a:p>
          <a:p>
            <a:r>
              <a:rPr lang="en-US" dirty="0"/>
              <a:t>If you were in combat during service and suffered gunshot wounds and now have residuals from those wounds</a:t>
            </a:r>
          </a:p>
        </p:txBody>
      </p:sp>
      <p:sp>
        <p:nvSpPr>
          <p:cNvPr id="4" name="Slide Number Placeholder 3"/>
          <p:cNvSpPr>
            <a:spLocks noGrp="1"/>
          </p:cNvSpPr>
          <p:nvPr>
            <p:ph type="sldNum" sz="quarter" idx="5"/>
          </p:nvPr>
        </p:nvSpPr>
        <p:spPr/>
        <p:txBody>
          <a:bodyPr/>
          <a:lstStyle/>
          <a:p>
            <a:fld id="{5BCCB0F1-E46E-4EA0-BFB1-96557EBA9311}" type="slidenum">
              <a:rPr lang="en-US" smtClean="0"/>
              <a:t>16</a:t>
            </a:fld>
            <a:endParaRPr lang="en-US"/>
          </a:p>
        </p:txBody>
      </p:sp>
    </p:spTree>
    <p:extLst>
      <p:ext uri="{BB962C8B-B14F-4D97-AF65-F5344CB8AC3E}">
        <p14:creationId xmlns:p14="http://schemas.microsoft.com/office/powerpoint/2010/main" val="56727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days or less gets squat, doesn’t matter that it’s close. The CFR gives specific examples of what does and does not work for authorized absences. More than 4 days immediately counts as being discharged. Multiple authorized absences of less than 4 days totaling more than 8 days will be counted as discharged starting on the 9</a:t>
            </a:r>
            <a:r>
              <a:rPr lang="en-US" baseline="30000" dirty="0"/>
              <a:t>th</a:t>
            </a:r>
            <a:r>
              <a:rPr lang="en-US" dirty="0"/>
              <a:t> day. </a:t>
            </a:r>
          </a:p>
          <a:p>
            <a:endParaRPr lang="en-US" dirty="0"/>
          </a:p>
          <a:p>
            <a:r>
              <a:rPr lang="en-US" dirty="0"/>
              <a:t>Living in a nursing home, state veteran’s home, domiciliary, or transitional program does not count towards this. Unless they are in a hospital wing or their domiciliary is giving them treatment consistent with hospital care for a service connected disability.</a:t>
            </a:r>
          </a:p>
          <a:p>
            <a:endParaRPr lang="en-US" dirty="0"/>
          </a:p>
          <a:p>
            <a:r>
              <a:rPr lang="en-US" dirty="0"/>
              <a:t>Another note, if the veteran is admitted for a non-service connected reason but starts receiving care for a service connected benefit, and that care lasts 21 days or more, they can get the 100% rating starting the day that treatment for the </a:t>
            </a:r>
            <a:r>
              <a:rPr lang="en-US" dirty="0" err="1"/>
              <a:t>scb</a:t>
            </a:r>
            <a:r>
              <a:rPr lang="en-US" dirty="0"/>
              <a:t> started.</a:t>
            </a:r>
          </a:p>
          <a:p>
            <a:endParaRPr lang="en-US" dirty="0"/>
          </a:p>
          <a:p>
            <a:r>
              <a:rPr lang="en-US" dirty="0"/>
              <a:t>Temp 100 can be awarded if their stay is shorter than 21 days but will remain bed or house bound (or unable to work) and require frequent care from a home physician or nurse.</a:t>
            </a:r>
          </a:p>
        </p:txBody>
      </p:sp>
      <p:sp>
        <p:nvSpPr>
          <p:cNvPr id="4" name="Slide Number Placeholder 3"/>
          <p:cNvSpPr>
            <a:spLocks noGrp="1"/>
          </p:cNvSpPr>
          <p:nvPr>
            <p:ph type="sldNum" sz="quarter" idx="5"/>
          </p:nvPr>
        </p:nvSpPr>
        <p:spPr/>
        <p:txBody>
          <a:bodyPr/>
          <a:lstStyle/>
          <a:p>
            <a:fld id="{5BCCB0F1-E46E-4EA0-BFB1-96557EBA9311}" type="slidenum">
              <a:rPr lang="en-US" smtClean="0"/>
              <a:t>17</a:t>
            </a:fld>
            <a:endParaRPr lang="en-US"/>
          </a:p>
        </p:txBody>
      </p:sp>
    </p:spTree>
    <p:extLst>
      <p:ext uri="{BB962C8B-B14F-4D97-AF65-F5344CB8AC3E}">
        <p14:creationId xmlns:p14="http://schemas.microsoft.com/office/powerpoint/2010/main" val="2635609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Surgery with severe postoperative residuals, such as:</a:t>
            </a:r>
          </a:p>
          <a:p>
            <a:r>
              <a:rPr lang="en-US" dirty="0"/>
              <a:t>Incompletely healed surgical wounds</a:t>
            </a:r>
          </a:p>
          <a:p>
            <a:r>
              <a:rPr lang="en-US" dirty="0"/>
              <a:t>Stumps of recent amputations</a:t>
            </a:r>
          </a:p>
          <a:p>
            <a:r>
              <a:rPr lang="en-US" dirty="0"/>
              <a:t>Therapeutic immobilization of one or more major joints</a:t>
            </a:r>
          </a:p>
          <a:p>
            <a:r>
              <a:rPr lang="en-US" dirty="0"/>
              <a:t>Application of a body cast</a:t>
            </a:r>
          </a:p>
          <a:p>
            <a:r>
              <a:rPr lang="en-US" dirty="0"/>
              <a:t>Necessity for home confinement</a:t>
            </a:r>
          </a:p>
          <a:p>
            <a:r>
              <a:rPr lang="en-US" dirty="0"/>
              <a:t>Necessity for continued use of wheelchair or crutches</a:t>
            </a:r>
            <a:br>
              <a:rPr lang="en-US" dirty="0"/>
            </a:br>
            <a:br>
              <a:rPr lang="en-US" dirty="0"/>
            </a:br>
            <a:r>
              <a:rPr lang="en-US" dirty="0">
                <a:effectLst/>
              </a:rPr>
              <a:t>A total rating under this section will require full justification on the rating sheet and may be extended as follows: </a:t>
            </a:r>
          </a:p>
          <a:p>
            <a:r>
              <a:rPr lang="en-US" dirty="0">
                <a:effectLst/>
              </a:rPr>
              <a:t>(1) Extensions of 1, 2 or 3 months beyond the initial 3 months may be made under </a:t>
            </a:r>
            <a:r>
              <a:rPr lang="en-US" dirty="0">
                <a:effectLst/>
                <a:hlinkClick r:id="rId3"/>
              </a:rPr>
              <a:t>paragraph (a) (1)</a:t>
            </a:r>
            <a:r>
              <a:rPr lang="en-US" dirty="0">
                <a:effectLst/>
              </a:rPr>
              <a:t>, </a:t>
            </a:r>
            <a:r>
              <a:rPr lang="en-US" dirty="0">
                <a:effectLst/>
                <a:hlinkClick r:id="rId4"/>
              </a:rPr>
              <a:t>(2)</a:t>
            </a:r>
            <a:r>
              <a:rPr lang="en-US" dirty="0">
                <a:effectLst/>
              </a:rPr>
              <a:t> or </a:t>
            </a:r>
            <a:r>
              <a:rPr lang="en-US" dirty="0">
                <a:effectLst/>
                <a:hlinkClick r:id="rId5"/>
              </a:rPr>
              <a:t>(3)</a:t>
            </a:r>
            <a:r>
              <a:rPr lang="en-US" dirty="0">
                <a:effectLst/>
              </a:rPr>
              <a:t> of this section. </a:t>
            </a:r>
          </a:p>
          <a:p>
            <a:r>
              <a:rPr lang="en-US" dirty="0">
                <a:effectLst/>
              </a:rPr>
              <a:t>(2) Extensions of 1 or more months up to 6 months beyond the initial 6 months period may be made under </a:t>
            </a:r>
            <a:r>
              <a:rPr lang="en-US" dirty="0">
                <a:effectLst/>
                <a:hlinkClick r:id="rId4"/>
              </a:rPr>
              <a:t>paragraph (a) (2)</a:t>
            </a:r>
            <a:r>
              <a:rPr lang="en-US" dirty="0">
                <a:effectLst/>
              </a:rPr>
              <a:t> or </a:t>
            </a:r>
            <a:r>
              <a:rPr lang="en-US" dirty="0">
                <a:effectLst/>
                <a:hlinkClick r:id="rId5"/>
              </a:rPr>
              <a:t>(3)</a:t>
            </a:r>
            <a:r>
              <a:rPr lang="en-US" dirty="0">
                <a:effectLst/>
              </a:rPr>
              <a:t> of this section upon approval of the Veterans Service Center Manager.</a:t>
            </a:r>
          </a:p>
          <a:p>
            <a:endParaRPr lang="en-US" dirty="0"/>
          </a:p>
        </p:txBody>
      </p:sp>
      <p:sp>
        <p:nvSpPr>
          <p:cNvPr id="4" name="Slide Number Placeholder 3"/>
          <p:cNvSpPr>
            <a:spLocks noGrp="1"/>
          </p:cNvSpPr>
          <p:nvPr>
            <p:ph type="sldNum" sz="quarter" idx="5"/>
          </p:nvPr>
        </p:nvSpPr>
        <p:spPr/>
        <p:txBody>
          <a:bodyPr/>
          <a:lstStyle/>
          <a:p>
            <a:fld id="{5BCCB0F1-E46E-4EA0-BFB1-96557EBA9311}" type="slidenum">
              <a:rPr lang="en-US" smtClean="0"/>
              <a:t>18</a:t>
            </a:fld>
            <a:endParaRPr lang="en-US"/>
          </a:p>
        </p:txBody>
      </p:sp>
    </p:spTree>
    <p:extLst>
      <p:ext uri="{BB962C8B-B14F-4D97-AF65-F5344CB8AC3E}">
        <p14:creationId xmlns:p14="http://schemas.microsoft.com/office/powerpoint/2010/main" val="366875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veteran who has had several temp 100 because of repeated surgeries. I actually found this claim because he’s pending an extension of his most recent surgery. It also includes the dialog for one of the surgeries for why they granted 100% for only two months and then why they chose the 10% after that. This one was granted 2 years after the surgery happened, which is why they already knew what to do with him next. </a:t>
            </a:r>
          </a:p>
        </p:txBody>
      </p:sp>
      <p:sp>
        <p:nvSpPr>
          <p:cNvPr id="4" name="Slide Number Placeholder 3"/>
          <p:cNvSpPr>
            <a:spLocks noGrp="1"/>
          </p:cNvSpPr>
          <p:nvPr>
            <p:ph type="sldNum" sz="quarter" idx="5"/>
          </p:nvPr>
        </p:nvSpPr>
        <p:spPr/>
        <p:txBody>
          <a:bodyPr/>
          <a:lstStyle/>
          <a:p>
            <a:fld id="{5BCCB0F1-E46E-4EA0-BFB1-96557EBA9311}" type="slidenum">
              <a:rPr lang="en-US" smtClean="0"/>
              <a:t>19</a:t>
            </a:fld>
            <a:endParaRPr lang="en-US"/>
          </a:p>
        </p:txBody>
      </p:sp>
    </p:spTree>
    <p:extLst>
      <p:ext uri="{BB962C8B-B14F-4D97-AF65-F5344CB8AC3E}">
        <p14:creationId xmlns:p14="http://schemas.microsoft.com/office/powerpoint/2010/main" val="3048864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great for a couple reasons. First, he had pre-service history of ankle sprain. The last paragraph explains that they granted because it was shown that service permanently worsened his injury. Second, there are two places that talk about the left ankle not having recorded symptoms. The third paragraph explains what is needed to get the connection. Finally, the very last sentence tells that there will be a future examination. The code sheet I took this from is the most recent one, this narrative is from 1999 when they originally applied for the injury. You can see that they did to a re-evaluation and ended up doing surgery to prevent further degeneration. At that time, he was awarded 1 year of temp 100 before being re-evaluated to 20% and his disability is now listed as static.</a:t>
            </a:r>
          </a:p>
        </p:txBody>
      </p:sp>
      <p:sp>
        <p:nvSpPr>
          <p:cNvPr id="4" name="Slide Number Placeholder 3"/>
          <p:cNvSpPr>
            <a:spLocks noGrp="1"/>
          </p:cNvSpPr>
          <p:nvPr>
            <p:ph type="sldNum" sz="quarter" idx="5"/>
          </p:nvPr>
        </p:nvSpPr>
        <p:spPr/>
        <p:txBody>
          <a:bodyPr/>
          <a:lstStyle/>
          <a:p>
            <a:fld id="{5BCCB0F1-E46E-4EA0-BFB1-96557EBA9311}" type="slidenum">
              <a:rPr lang="en-US" smtClean="0"/>
              <a:t>20</a:t>
            </a:fld>
            <a:endParaRPr lang="en-US"/>
          </a:p>
        </p:txBody>
      </p:sp>
    </p:spTree>
    <p:extLst>
      <p:ext uri="{BB962C8B-B14F-4D97-AF65-F5344CB8AC3E}">
        <p14:creationId xmlns:p14="http://schemas.microsoft.com/office/powerpoint/2010/main" val="35606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codes we’ll be looking at on the next few slides to help define what kinds of things “make” an ankle condition. These codes apply to more than just the ankle, they are applicable to any joint, but we’ll be focusing only on the information that pertains to the ankle.</a:t>
            </a:r>
          </a:p>
        </p:txBody>
      </p:sp>
      <p:sp>
        <p:nvSpPr>
          <p:cNvPr id="4" name="Slide Number Placeholder 3"/>
          <p:cNvSpPr>
            <a:spLocks noGrp="1"/>
          </p:cNvSpPr>
          <p:nvPr>
            <p:ph type="sldNum" sz="quarter" idx="5"/>
          </p:nvPr>
        </p:nvSpPr>
        <p:spPr/>
        <p:txBody>
          <a:bodyPr/>
          <a:lstStyle/>
          <a:p>
            <a:fld id="{5BCCB0F1-E46E-4EA0-BFB1-96557EBA9311}" type="slidenum">
              <a:rPr lang="en-US" smtClean="0"/>
              <a:t>2</a:t>
            </a:fld>
            <a:endParaRPr lang="en-US"/>
          </a:p>
        </p:txBody>
      </p:sp>
    </p:spTree>
    <p:extLst>
      <p:ext uri="{BB962C8B-B14F-4D97-AF65-F5344CB8AC3E}">
        <p14:creationId xmlns:p14="http://schemas.microsoft.com/office/powerpoint/2010/main" val="49164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from the encyclopedia Britannica. Basically reading this slide</a:t>
            </a:r>
          </a:p>
          <a:p>
            <a:endParaRPr lang="en-US" dirty="0"/>
          </a:p>
        </p:txBody>
      </p:sp>
      <p:sp>
        <p:nvSpPr>
          <p:cNvPr id="4" name="Slide Number Placeholder 3"/>
          <p:cNvSpPr>
            <a:spLocks noGrp="1"/>
          </p:cNvSpPr>
          <p:nvPr>
            <p:ph type="sldNum" sz="quarter" idx="5"/>
          </p:nvPr>
        </p:nvSpPr>
        <p:spPr/>
        <p:txBody>
          <a:bodyPr/>
          <a:lstStyle/>
          <a:p>
            <a:fld id="{5BCCB0F1-E46E-4EA0-BFB1-96557EBA9311}" type="slidenum">
              <a:rPr lang="en-US" smtClean="0"/>
              <a:t>3</a:t>
            </a:fld>
            <a:endParaRPr lang="en-US"/>
          </a:p>
        </p:txBody>
      </p:sp>
    </p:spTree>
    <p:extLst>
      <p:ext uri="{BB962C8B-B14F-4D97-AF65-F5344CB8AC3E}">
        <p14:creationId xmlns:p14="http://schemas.microsoft.com/office/powerpoint/2010/main" val="14730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38CFR Code 4.40 is Functional Loss. Functional loss is the inability of the ankle to perform “normal” working movements of the body. I.E. excursion, coordination, range of motion. The wording specifies that the doctor will need to do a thorough examination recording what the veteran’s ankle is able to do compared to all the listed “normal” movements. There are multiple options for what leads to functional loss. An example for the ankle specifically would be bone adhesions or torn ligaments. The most important factor of functional loss is that it’s the claimant being unable to undertake the motion. Whether or not the doctor is able to manually manipulate the ankle in the correct fashions does not rule out functional loss. Another important factor to note is weakness. That can be an indication of functional loss in addition to or in place of the limitation of motion. If the veteran is not using the ankle at all (i.e. they are in a wheelchair), then there needs to be evidence of that disuse,</a:t>
            </a:r>
            <a:r>
              <a:rPr lang="en-US" sz="1200" dirty="0"/>
              <a:t> either through atrophy, the condition of the skin, absence of normal callosity or the like.</a:t>
            </a:r>
            <a:endParaRPr lang="en-US" dirty="0"/>
          </a:p>
        </p:txBody>
      </p:sp>
      <p:sp>
        <p:nvSpPr>
          <p:cNvPr id="4" name="Slide Number Placeholder 3"/>
          <p:cNvSpPr>
            <a:spLocks noGrp="1"/>
          </p:cNvSpPr>
          <p:nvPr>
            <p:ph type="sldNum" sz="quarter" idx="5"/>
          </p:nvPr>
        </p:nvSpPr>
        <p:spPr/>
        <p:txBody>
          <a:bodyPr/>
          <a:lstStyle/>
          <a:p>
            <a:fld id="{5BCCB0F1-E46E-4EA0-BFB1-96557EBA9311}" type="slidenum">
              <a:rPr lang="en-US" smtClean="0"/>
              <a:t>4</a:t>
            </a:fld>
            <a:endParaRPr lang="en-US"/>
          </a:p>
        </p:txBody>
      </p:sp>
    </p:spTree>
    <p:extLst>
      <p:ext uri="{BB962C8B-B14F-4D97-AF65-F5344CB8AC3E}">
        <p14:creationId xmlns:p14="http://schemas.microsoft.com/office/powerpoint/2010/main" val="3531338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defines major and minor joints and then mentions the different ways a joint can be considered disabled.</a:t>
            </a:r>
          </a:p>
        </p:txBody>
      </p:sp>
      <p:sp>
        <p:nvSpPr>
          <p:cNvPr id="4" name="Slide Number Placeholder 3"/>
          <p:cNvSpPr>
            <a:spLocks noGrp="1"/>
          </p:cNvSpPr>
          <p:nvPr>
            <p:ph type="sldNum" sz="quarter" idx="5"/>
          </p:nvPr>
        </p:nvSpPr>
        <p:spPr/>
        <p:txBody>
          <a:bodyPr/>
          <a:lstStyle/>
          <a:p>
            <a:fld id="{5BCCB0F1-E46E-4EA0-BFB1-96557EBA9311}" type="slidenum">
              <a:rPr lang="en-US" smtClean="0"/>
              <a:t>5</a:t>
            </a:fld>
            <a:endParaRPr lang="en-US"/>
          </a:p>
        </p:txBody>
      </p:sp>
    </p:spTree>
    <p:extLst>
      <p:ext uri="{BB962C8B-B14F-4D97-AF65-F5344CB8AC3E}">
        <p14:creationId xmlns:p14="http://schemas.microsoft.com/office/powerpoint/2010/main" val="151720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Painful movement is kind of the opposite of Functional loss. The claimant more than likely can move their ankle on their own, but it causes them pain or distress usually noted with facial expressions, wincing, etc. Another common identifier is muscle spasms. Followed by crepitation. Who remembers what crepitation means? </a:t>
            </a:r>
            <a:br>
              <a:rPr lang="en-US" dirty="0"/>
            </a:br>
            <a:br>
              <a:rPr lang="en-US" dirty="0"/>
            </a:br>
            <a:r>
              <a:rPr lang="en-US" dirty="0"/>
              <a:t>One major difference, is that painful motion can be detected either when the claimant tries to use their ankle, or when someone else is manual manipulating it. The examiner should test the ankle for pain both with active and passive motion, in weight and non weight bearing, and if possible, with the range of the other ankle.</a:t>
            </a:r>
          </a:p>
        </p:txBody>
      </p:sp>
      <p:sp>
        <p:nvSpPr>
          <p:cNvPr id="4" name="Slide Number Placeholder 3"/>
          <p:cNvSpPr>
            <a:spLocks noGrp="1"/>
          </p:cNvSpPr>
          <p:nvPr>
            <p:ph type="sldNum" sz="quarter" idx="5"/>
          </p:nvPr>
        </p:nvSpPr>
        <p:spPr/>
        <p:txBody>
          <a:bodyPr/>
          <a:lstStyle/>
          <a:p>
            <a:fld id="{5BCCB0F1-E46E-4EA0-BFB1-96557EBA9311}" type="slidenum">
              <a:rPr lang="en-US" smtClean="0"/>
              <a:t>6</a:t>
            </a:fld>
            <a:endParaRPr lang="en-US"/>
          </a:p>
        </p:txBody>
      </p:sp>
    </p:spTree>
    <p:extLst>
      <p:ext uri="{BB962C8B-B14F-4D97-AF65-F5344CB8AC3E}">
        <p14:creationId xmlns:p14="http://schemas.microsoft.com/office/powerpoint/2010/main" val="2811751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38CFR code 4.71 talks about the plates that show the “normal” range of motion standards. There isn’t a lot in the code itself that applies to ankles.</a:t>
            </a:r>
          </a:p>
        </p:txBody>
      </p:sp>
      <p:sp>
        <p:nvSpPr>
          <p:cNvPr id="4" name="Slide Number Placeholder 3"/>
          <p:cNvSpPr>
            <a:spLocks noGrp="1"/>
          </p:cNvSpPr>
          <p:nvPr>
            <p:ph type="sldNum" sz="quarter" idx="5"/>
          </p:nvPr>
        </p:nvSpPr>
        <p:spPr/>
        <p:txBody>
          <a:bodyPr/>
          <a:lstStyle/>
          <a:p>
            <a:fld id="{5BCCB0F1-E46E-4EA0-BFB1-96557EBA9311}" type="slidenum">
              <a:rPr lang="en-US" smtClean="0"/>
              <a:t>7</a:t>
            </a:fld>
            <a:endParaRPr lang="en-US"/>
          </a:p>
        </p:txBody>
      </p:sp>
    </p:spTree>
    <p:extLst>
      <p:ext uri="{BB962C8B-B14F-4D97-AF65-F5344CB8AC3E}">
        <p14:creationId xmlns:p14="http://schemas.microsoft.com/office/powerpoint/2010/main" val="87046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on plate II though, it shows the up and down flexion for a healthy ankle. </a:t>
            </a:r>
          </a:p>
        </p:txBody>
      </p:sp>
      <p:sp>
        <p:nvSpPr>
          <p:cNvPr id="4" name="Slide Number Placeholder 3"/>
          <p:cNvSpPr>
            <a:spLocks noGrp="1"/>
          </p:cNvSpPr>
          <p:nvPr>
            <p:ph type="sldNum" sz="quarter" idx="5"/>
          </p:nvPr>
        </p:nvSpPr>
        <p:spPr/>
        <p:txBody>
          <a:bodyPr/>
          <a:lstStyle/>
          <a:p>
            <a:fld id="{5BCCB0F1-E46E-4EA0-BFB1-96557EBA9311}" type="slidenum">
              <a:rPr lang="en-US" smtClean="0"/>
              <a:t>8</a:t>
            </a:fld>
            <a:endParaRPr lang="en-US"/>
          </a:p>
        </p:txBody>
      </p:sp>
    </p:spTree>
    <p:extLst>
      <p:ext uri="{BB962C8B-B14F-4D97-AF65-F5344CB8AC3E}">
        <p14:creationId xmlns:p14="http://schemas.microsoft.com/office/powerpoint/2010/main" val="1161641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 to the diagnosis codes. DX 5270 is the one with the highest rating for an ankle condition. So just note that the highest anyone can get for an ankle is 40%.</a:t>
            </a:r>
          </a:p>
        </p:txBody>
      </p:sp>
      <p:sp>
        <p:nvSpPr>
          <p:cNvPr id="4" name="Slide Number Placeholder 3"/>
          <p:cNvSpPr>
            <a:spLocks noGrp="1"/>
          </p:cNvSpPr>
          <p:nvPr>
            <p:ph type="sldNum" sz="quarter" idx="5"/>
          </p:nvPr>
        </p:nvSpPr>
        <p:spPr/>
        <p:txBody>
          <a:bodyPr/>
          <a:lstStyle/>
          <a:p>
            <a:fld id="{5BCCB0F1-E46E-4EA0-BFB1-96557EBA9311}" type="slidenum">
              <a:rPr lang="en-US" smtClean="0"/>
              <a:t>9</a:t>
            </a:fld>
            <a:endParaRPr lang="en-US"/>
          </a:p>
        </p:txBody>
      </p:sp>
    </p:spTree>
    <p:extLst>
      <p:ext uri="{BB962C8B-B14F-4D97-AF65-F5344CB8AC3E}">
        <p14:creationId xmlns:p14="http://schemas.microsoft.com/office/powerpoint/2010/main" val="60527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C5C386-2DF2-4AD7-BF73-D16445C6CBF1}" type="datetimeFigureOut">
              <a:rPr lang="en-US" smtClean="0"/>
              <a:t>03/21/2022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79D16202-D249-4139-AAF0-2BD2E8C0E0EA}"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9405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5C386-2DF2-4AD7-BF73-D16445C6CBF1}" type="datetimeFigureOut">
              <a:rPr lang="en-US" smtClean="0"/>
              <a:t>03/21/2022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16202-D249-4139-AAF0-2BD2E8C0E0EA}"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5056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5C386-2DF2-4AD7-BF73-D16445C6CBF1}" type="datetimeFigureOut">
              <a:rPr lang="en-US" smtClean="0"/>
              <a:t>03/21/2022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16202-D249-4139-AAF0-2BD2E8C0E0EA}"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6525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5C386-2DF2-4AD7-BF73-D16445C6CBF1}" type="datetimeFigureOut">
              <a:rPr lang="en-US" smtClean="0"/>
              <a:t>03/21/2022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16202-D249-4139-AAF0-2BD2E8C0E0EA}"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386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5C386-2DF2-4AD7-BF73-D16445C6CBF1}" type="datetimeFigureOut">
              <a:rPr lang="en-US" smtClean="0"/>
              <a:t>03/21/2022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16202-D249-4139-AAF0-2BD2E8C0E0EA}"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708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C5C386-2DF2-4AD7-BF73-D16445C6CBF1}" type="datetimeFigureOut">
              <a:rPr lang="en-US" smtClean="0"/>
              <a:t>03/21/2022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16202-D249-4139-AAF0-2BD2E8C0E0EA}"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215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C5C386-2DF2-4AD7-BF73-D16445C6CBF1}" type="datetimeFigureOut">
              <a:rPr lang="en-US" smtClean="0"/>
              <a:t>03/21/2022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16202-D249-4139-AAF0-2BD2E8C0E0EA}"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52202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C5C386-2DF2-4AD7-BF73-D16445C6CBF1}" type="datetimeFigureOut">
              <a:rPr lang="en-US" smtClean="0"/>
              <a:t>03/21/2022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16202-D249-4139-AAF0-2BD2E8C0E0EA}"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163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5C386-2DF2-4AD7-BF73-D16445C6CBF1}" type="datetimeFigureOut">
              <a:rPr lang="en-US" smtClean="0"/>
              <a:t>03/21/2022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16202-D249-4139-AAF0-2BD2E8C0E0EA}" type="slidenum">
              <a:rPr lang="en-US" smtClean="0"/>
              <a:t>‹#›</a:t>
            </a:fld>
            <a:endParaRPr lang="en-US"/>
          </a:p>
        </p:txBody>
      </p:sp>
    </p:spTree>
    <p:extLst>
      <p:ext uri="{BB962C8B-B14F-4D97-AF65-F5344CB8AC3E}">
        <p14:creationId xmlns:p14="http://schemas.microsoft.com/office/powerpoint/2010/main" val="2680517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5C386-2DF2-4AD7-BF73-D16445C6CBF1}" type="datetimeFigureOut">
              <a:rPr lang="en-US" smtClean="0"/>
              <a:t>03/21/2022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16202-D249-4139-AAF0-2BD2E8C0E0EA}"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894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6C5C386-2DF2-4AD7-BF73-D16445C6CBF1}" type="datetimeFigureOut">
              <a:rPr lang="en-US" smtClean="0"/>
              <a:t>03/21/2022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79D16202-D249-4139-AAF0-2BD2E8C0E0EA}"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976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6C5C386-2DF2-4AD7-BF73-D16445C6CBF1}" type="datetimeFigureOut">
              <a:rPr lang="en-US" smtClean="0"/>
              <a:t>03/21/2022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79D16202-D249-4139-AAF0-2BD2E8C0E0EA}"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411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3F11A-F4F5-42FC-BEF7-C648C3BEDC0A}"/>
              </a:ext>
            </a:extLst>
          </p:cNvPr>
          <p:cNvSpPr>
            <a:spLocks noGrp="1"/>
          </p:cNvSpPr>
          <p:nvPr>
            <p:ph type="ctrTitle"/>
          </p:nvPr>
        </p:nvSpPr>
        <p:spPr>
          <a:xfrm>
            <a:off x="1285241" y="1008993"/>
            <a:ext cx="9231410" cy="2648607"/>
          </a:xfrm>
        </p:spPr>
        <p:txBody>
          <a:bodyPr anchor="b">
            <a:normAutofit/>
          </a:bodyPr>
          <a:lstStyle/>
          <a:p>
            <a:pPr algn="l"/>
            <a:r>
              <a:rPr lang="en-US" sz="11500" dirty="0">
                <a:latin typeface="Berlin Sans FB" panose="020E0602020502020306" pitchFamily="34" charset="0"/>
              </a:rPr>
              <a:t>The Ankle</a:t>
            </a:r>
          </a:p>
        </p:txBody>
      </p:sp>
      <p:sp>
        <p:nvSpPr>
          <p:cNvPr id="3" name="Subtitle 2">
            <a:extLst>
              <a:ext uri="{FF2B5EF4-FFF2-40B4-BE49-F238E27FC236}">
                <a16:creationId xmlns:a16="http://schemas.microsoft.com/office/drawing/2014/main" id="{8D6F5112-B935-419A-8986-8CD96F90271C}"/>
              </a:ext>
            </a:extLst>
          </p:cNvPr>
          <p:cNvSpPr>
            <a:spLocks noGrp="1"/>
          </p:cNvSpPr>
          <p:nvPr>
            <p:ph type="subTitle" idx="1"/>
          </p:nvPr>
        </p:nvSpPr>
        <p:spPr>
          <a:xfrm>
            <a:off x="2334778" y="3657600"/>
            <a:ext cx="7132335" cy="1312657"/>
          </a:xfrm>
        </p:spPr>
        <p:txBody>
          <a:bodyPr anchor="t">
            <a:normAutofit fontScale="85000" lnSpcReduction="20000"/>
          </a:bodyPr>
          <a:lstStyle/>
          <a:p>
            <a:pPr algn="l"/>
            <a:r>
              <a:rPr lang="en-US" sz="2200" dirty="0"/>
              <a:t>38 CFR codes 4.40, 4.45, 4.59, 4.71</a:t>
            </a:r>
          </a:p>
          <a:p>
            <a:pPr algn="l"/>
            <a:r>
              <a:rPr lang="en-US" sz="2200" dirty="0"/>
              <a:t>DC 5270-5274</a:t>
            </a:r>
          </a:p>
          <a:p>
            <a:pPr algn="l"/>
            <a:r>
              <a:rPr lang="en-US" sz="2200" dirty="0"/>
              <a:t>Temp 100</a:t>
            </a:r>
          </a:p>
        </p:txBody>
      </p:sp>
    </p:spTree>
    <p:extLst>
      <p:ext uri="{BB962C8B-B14F-4D97-AF65-F5344CB8AC3E}">
        <p14:creationId xmlns:p14="http://schemas.microsoft.com/office/powerpoint/2010/main" val="410661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1CBA-35EC-42BD-8726-D572090D5CB4}"/>
              </a:ext>
            </a:extLst>
          </p:cNvPr>
          <p:cNvSpPr>
            <a:spLocks noGrp="1"/>
          </p:cNvSpPr>
          <p:nvPr>
            <p:ph type="title"/>
          </p:nvPr>
        </p:nvSpPr>
        <p:spPr/>
        <p:txBody>
          <a:bodyPr/>
          <a:lstStyle/>
          <a:p>
            <a:r>
              <a:rPr lang="en-US" dirty="0"/>
              <a:t>DC 5271</a:t>
            </a:r>
          </a:p>
        </p:txBody>
      </p:sp>
      <p:sp>
        <p:nvSpPr>
          <p:cNvPr id="7" name="Content Placeholder 6">
            <a:extLst>
              <a:ext uri="{FF2B5EF4-FFF2-40B4-BE49-F238E27FC236}">
                <a16:creationId xmlns:a16="http://schemas.microsoft.com/office/drawing/2014/main" id="{9717D300-50C6-4ADF-B21C-F633DB3DA94F}"/>
              </a:ext>
            </a:extLst>
          </p:cNvPr>
          <p:cNvSpPr>
            <a:spLocks noGrp="1"/>
          </p:cNvSpPr>
          <p:nvPr>
            <p:ph idx="1"/>
          </p:nvPr>
        </p:nvSpPr>
        <p:spPr/>
        <p:txBody>
          <a:bodyPr/>
          <a:lstStyle/>
          <a:p>
            <a:pPr marL="0" indent="0">
              <a:buNone/>
            </a:pPr>
            <a:r>
              <a:rPr lang="en-US" dirty="0"/>
              <a:t>Ankle, limited motion of:</a:t>
            </a:r>
          </a:p>
          <a:p>
            <a:pPr marL="0" indent="0">
              <a:buNone/>
            </a:pPr>
            <a:endParaRPr lang="en-US" sz="1800" b="0" i="0" u="none" strike="noStrike" dirty="0">
              <a:solidFill>
                <a:srgbClr val="000000"/>
              </a:solidFill>
              <a:effectLst/>
              <a:latin typeface="Calibri" panose="020F0502020204030204" pitchFamily="34" charset="0"/>
            </a:endParaRPr>
          </a:p>
          <a:p>
            <a:pPr marL="0" indent="0">
              <a:buNone/>
            </a:pPr>
            <a:r>
              <a:rPr lang="en-US" sz="1800" b="0" i="0" u="none" strike="noStrike" dirty="0">
                <a:solidFill>
                  <a:srgbClr val="000000"/>
                </a:solidFill>
                <a:effectLst/>
                <a:latin typeface="Calibri" panose="020F0502020204030204" pitchFamily="34" charset="0"/>
              </a:rPr>
              <a:t>Marked (less than 5 degrees </a:t>
            </a:r>
            <a:r>
              <a:rPr lang="en-US" sz="1800" b="0" i="0" u="none" strike="noStrike" dirty="0" err="1">
                <a:solidFill>
                  <a:srgbClr val="000000"/>
                </a:solidFill>
                <a:effectLst/>
                <a:latin typeface="Calibri" panose="020F0502020204030204" pitchFamily="34" charset="0"/>
              </a:rPr>
              <a:t>dosiflextion</a:t>
            </a:r>
            <a:r>
              <a:rPr lang="en-US" sz="1800" b="0" i="0" u="none" strike="noStrike" dirty="0">
                <a:solidFill>
                  <a:srgbClr val="000000"/>
                </a:solidFill>
                <a:effectLst/>
                <a:latin typeface="Calibri" panose="020F0502020204030204" pitchFamily="34" charset="0"/>
              </a:rPr>
              <a:t> or less than 10 degrees plantar </a:t>
            </a:r>
            <a:r>
              <a:rPr lang="en-US" sz="1800" b="0" i="0" u="none" strike="noStrike" dirty="0" err="1">
                <a:solidFill>
                  <a:srgbClr val="000000"/>
                </a:solidFill>
                <a:effectLst/>
                <a:latin typeface="Calibri" panose="020F0502020204030204" pitchFamily="34" charset="0"/>
              </a:rPr>
              <a:t>flextion</a:t>
            </a:r>
            <a:r>
              <a:rPr lang="en-US" sz="1800" b="0" i="0" u="none" strike="noStrike" dirty="0">
                <a:solidFill>
                  <a:srgbClr val="000000"/>
                </a:solidFill>
                <a:effectLst/>
                <a:latin typeface="Calibri" panose="020F0502020204030204" pitchFamily="34" charset="0"/>
              </a:rPr>
              <a:t>)		20</a:t>
            </a:r>
          </a:p>
          <a:p>
            <a:pPr marL="0" indent="0">
              <a:buNone/>
            </a:pPr>
            <a:r>
              <a:rPr lang="en-US" sz="1800" b="0" i="0" u="none" strike="noStrike" dirty="0">
                <a:solidFill>
                  <a:srgbClr val="000000"/>
                </a:solidFill>
                <a:effectLst/>
                <a:latin typeface="Calibri" panose="020F0502020204030204" pitchFamily="34" charset="0"/>
              </a:rPr>
              <a:t>Moderate (less than 15 degrees </a:t>
            </a:r>
            <a:r>
              <a:rPr lang="en-US" sz="1800" b="0" i="0" u="none" strike="noStrike" dirty="0" err="1">
                <a:solidFill>
                  <a:srgbClr val="000000"/>
                </a:solidFill>
                <a:effectLst/>
                <a:latin typeface="Calibri" panose="020F0502020204030204" pitchFamily="34" charset="0"/>
              </a:rPr>
              <a:t>dorsiflextion</a:t>
            </a:r>
            <a:r>
              <a:rPr lang="en-US" sz="1800" b="0" i="0" u="none" strike="noStrike" dirty="0">
                <a:solidFill>
                  <a:srgbClr val="000000"/>
                </a:solidFill>
                <a:effectLst/>
                <a:latin typeface="Calibri" panose="020F0502020204030204" pitchFamily="34" charset="0"/>
              </a:rPr>
              <a:t> or less than 30 degrees plantar </a:t>
            </a:r>
            <a:r>
              <a:rPr lang="en-US" sz="1800" b="0" i="0" u="none" strike="noStrike" dirty="0" err="1">
                <a:solidFill>
                  <a:srgbClr val="000000"/>
                </a:solidFill>
                <a:effectLst/>
                <a:latin typeface="Calibri" panose="020F0502020204030204" pitchFamily="34" charset="0"/>
              </a:rPr>
              <a:t>flextion</a:t>
            </a:r>
            <a:r>
              <a:rPr lang="en-US" sz="1800" b="0" i="0" u="none" strike="noStrike" dirty="0">
                <a:solidFill>
                  <a:srgbClr val="000000"/>
                </a:solidFill>
                <a:effectLst/>
                <a:latin typeface="Calibri" panose="020F0502020204030204" pitchFamily="34" charset="0"/>
              </a:rPr>
              <a:t>)		10</a:t>
            </a:r>
            <a:r>
              <a:rPr lang="en-US" sz="1800" dirty="0">
                <a:solidFill>
                  <a:srgbClr val="000000"/>
                </a:solidFill>
                <a:latin typeface="Calibri" panose="020F0502020204030204" pitchFamily="34" charset="0"/>
              </a:rPr>
              <a:t>			</a:t>
            </a:r>
            <a:endParaRPr lang="en-US" dirty="0"/>
          </a:p>
        </p:txBody>
      </p:sp>
    </p:spTree>
    <p:extLst>
      <p:ext uri="{BB962C8B-B14F-4D97-AF65-F5344CB8AC3E}">
        <p14:creationId xmlns:p14="http://schemas.microsoft.com/office/powerpoint/2010/main" val="2138283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1284-F655-4768-B67F-FB8F28AF81AB}"/>
              </a:ext>
            </a:extLst>
          </p:cNvPr>
          <p:cNvSpPr>
            <a:spLocks noGrp="1"/>
          </p:cNvSpPr>
          <p:nvPr>
            <p:ph type="title"/>
          </p:nvPr>
        </p:nvSpPr>
        <p:spPr/>
        <p:txBody>
          <a:bodyPr/>
          <a:lstStyle/>
          <a:p>
            <a:r>
              <a:rPr lang="en-US" dirty="0"/>
              <a:t>DC 5272</a:t>
            </a:r>
          </a:p>
        </p:txBody>
      </p:sp>
      <p:sp>
        <p:nvSpPr>
          <p:cNvPr id="3" name="Content Placeholder 2">
            <a:extLst>
              <a:ext uri="{FF2B5EF4-FFF2-40B4-BE49-F238E27FC236}">
                <a16:creationId xmlns:a16="http://schemas.microsoft.com/office/drawing/2014/main" id="{B68D7D20-5AEB-41DC-86CA-A5DB1100FB7A}"/>
              </a:ext>
            </a:extLst>
          </p:cNvPr>
          <p:cNvSpPr>
            <a:spLocks noGrp="1"/>
          </p:cNvSpPr>
          <p:nvPr>
            <p:ph idx="1"/>
          </p:nvPr>
        </p:nvSpPr>
        <p:spPr/>
        <p:txBody>
          <a:bodyPr/>
          <a:lstStyle/>
          <a:p>
            <a:pPr marL="0" indent="0">
              <a:buNone/>
            </a:pPr>
            <a:r>
              <a:rPr lang="en-US" dirty="0" err="1"/>
              <a:t>Subastragalar</a:t>
            </a:r>
            <a:r>
              <a:rPr lang="en-US" dirty="0"/>
              <a:t> or tarsal joint, ankylosis of:</a:t>
            </a:r>
          </a:p>
          <a:p>
            <a:pPr marL="0" indent="0">
              <a:buNone/>
            </a:pPr>
            <a:endParaRPr lang="en-US" dirty="0"/>
          </a:p>
          <a:p>
            <a:pPr marL="0" indent="0">
              <a:buNone/>
            </a:pPr>
            <a:r>
              <a:rPr lang="en-US" dirty="0">
                <a:latin typeface="Calibri" panose="020F0502020204030204" pitchFamily="34" charset="0"/>
                <a:cs typeface="Calibri" panose="020F0502020204030204" pitchFamily="34" charset="0"/>
              </a:rPr>
              <a:t>In poor weight-bearing position			20</a:t>
            </a:r>
          </a:p>
          <a:p>
            <a:pPr marL="0" indent="0">
              <a:buNone/>
            </a:pPr>
            <a:r>
              <a:rPr lang="en-US" dirty="0">
                <a:latin typeface="Calibri" panose="020F0502020204030204" pitchFamily="34" charset="0"/>
                <a:cs typeface="Calibri" panose="020F0502020204030204" pitchFamily="34" charset="0"/>
              </a:rPr>
              <a:t>In good weight-bearing position			10</a:t>
            </a:r>
          </a:p>
        </p:txBody>
      </p:sp>
    </p:spTree>
    <p:extLst>
      <p:ext uri="{BB962C8B-B14F-4D97-AF65-F5344CB8AC3E}">
        <p14:creationId xmlns:p14="http://schemas.microsoft.com/office/powerpoint/2010/main" val="176196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AB16-1AAE-425F-A53D-3D1D9120C018}"/>
              </a:ext>
            </a:extLst>
          </p:cNvPr>
          <p:cNvSpPr>
            <a:spLocks noGrp="1"/>
          </p:cNvSpPr>
          <p:nvPr>
            <p:ph type="title"/>
          </p:nvPr>
        </p:nvSpPr>
        <p:spPr/>
        <p:txBody>
          <a:bodyPr/>
          <a:lstStyle/>
          <a:p>
            <a:r>
              <a:rPr lang="en-US" dirty="0"/>
              <a:t>DC 5273</a:t>
            </a:r>
          </a:p>
        </p:txBody>
      </p:sp>
      <p:sp>
        <p:nvSpPr>
          <p:cNvPr id="3" name="Content Placeholder 2">
            <a:extLst>
              <a:ext uri="{FF2B5EF4-FFF2-40B4-BE49-F238E27FC236}">
                <a16:creationId xmlns:a16="http://schemas.microsoft.com/office/drawing/2014/main" id="{701A74E9-DD0E-4007-8987-D4360A75F449}"/>
              </a:ext>
            </a:extLst>
          </p:cNvPr>
          <p:cNvSpPr>
            <a:spLocks noGrp="1"/>
          </p:cNvSpPr>
          <p:nvPr>
            <p:ph idx="1"/>
          </p:nvPr>
        </p:nvSpPr>
        <p:spPr/>
        <p:txBody>
          <a:bodyPr/>
          <a:lstStyle/>
          <a:p>
            <a:pPr marL="0" indent="0">
              <a:buNone/>
            </a:pPr>
            <a:r>
              <a:rPr lang="en-US" dirty="0"/>
              <a:t>OS </a:t>
            </a:r>
            <a:r>
              <a:rPr lang="en-US" dirty="0" err="1"/>
              <a:t>calcis</a:t>
            </a:r>
            <a:r>
              <a:rPr lang="en-US" dirty="0"/>
              <a:t> or astragalus, malunion of:</a:t>
            </a:r>
          </a:p>
          <a:p>
            <a:pPr marL="0" indent="0">
              <a:buNone/>
            </a:pPr>
            <a:endParaRPr lang="en-US" dirty="0"/>
          </a:p>
          <a:p>
            <a:pPr marL="0" indent="0">
              <a:buNone/>
            </a:pPr>
            <a:r>
              <a:rPr lang="en-US" dirty="0">
                <a:latin typeface="Calibri" panose="020F0502020204030204" pitchFamily="34" charset="0"/>
                <a:cs typeface="Calibri" panose="020F0502020204030204" pitchFamily="34" charset="0"/>
              </a:rPr>
              <a:t>Marked deformity			20</a:t>
            </a:r>
          </a:p>
          <a:p>
            <a:pPr marL="0" indent="0">
              <a:buNone/>
            </a:pPr>
            <a:r>
              <a:rPr lang="en-US" dirty="0">
                <a:latin typeface="Calibri" panose="020F0502020204030204" pitchFamily="34" charset="0"/>
                <a:cs typeface="Calibri" panose="020F0502020204030204" pitchFamily="34" charset="0"/>
              </a:rPr>
              <a:t>Moderate deformity			10</a:t>
            </a:r>
          </a:p>
        </p:txBody>
      </p:sp>
    </p:spTree>
    <p:extLst>
      <p:ext uri="{BB962C8B-B14F-4D97-AF65-F5344CB8AC3E}">
        <p14:creationId xmlns:p14="http://schemas.microsoft.com/office/powerpoint/2010/main" val="241790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906A-576B-4391-8116-6FFBE07E4303}"/>
              </a:ext>
            </a:extLst>
          </p:cNvPr>
          <p:cNvSpPr>
            <a:spLocks noGrp="1"/>
          </p:cNvSpPr>
          <p:nvPr>
            <p:ph type="title"/>
          </p:nvPr>
        </p:nvSpPr>
        <p:spPr/>
        <p:txBody>
          <a:bodyPr/>
          <a:lstStyle/>
          <a:p>
            <a:r>
              <a:rPr lang="en-US" dirty="0"/>
              <a:t>DC 5274</a:t>
            </a:r>
          </a:p>
        </p:txBody>
      </p:sp>
      <p:sp>
        <p:nvSpPr>
          <p:cNvPr id="3" name="Content Placeholder 2">
            <a:extLst>
              <a:ext uri="{FF2B5EF4-FFF2-40B4-BE49-F238E27FC236}">
                <a16:creationId xmlns:a16="http://schemas.microsoft.com/office/drawing/2014/main" id="{1A964E28-EE3D-4912-AD90-039D5E1902D1}"/>
              </a:ext>
            </a:extLst>
          </p:cNvPr>
          <p:cNvSpPr>
            <a:spLocks noGrp="1"/>
          </p:cNvSpPr>
          <p:nvPr>
            <p:ph idx="1"/>
          </p:nvPr>
        </p:nvSpPr>
        <p:spPr/>
        <p:txBody>
          <a:bodyPr/>
          <a:lstStyle/>
          <a:p>
            <a:pPr marL="0" indent="0">
              <a:buNone/>
            </a:pPr>
            <a:r>
              <a:rPr lang="en-US" dirty="0"/>
              <a:t>Astragalectomy		</a:t>
            </a:r>
            <a:r>
              <a:rPr lang="en-US" dirty="0">
                <a:latin typeface="Calibri" panose="020F0502020204030204" pitchFamily="34" charset="0"/>
                <a:cs typeface="Calibri" panose="020F0502020204030204" pitchFamily="34" charset="0"/>
              </a:rPr>
              <a:t>20</a:t>
            </a:r>
          </a:p>
        </p:txBody>
      </p:sp>
    </p:spTree>
    <p:extLst>
      <p:ext uri="{BB962C8B-B14F-4D97-AF65-F5344CB8AC3E}">
        <p14:creationId xmlns:p14="http://schemas.microsoft.com/office/powerpoint/2010/main" val="191352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E897-9963-41C1-AE22-DBA1D7907DB6}"/>
              </a:ext>
            </a:extLst>
          </p:cNvPr>
          <p:cNvSpPr>
            <a:spLocks noGrp="1"/>
          </p:cNvSpPr>
          <p:nvPr>
            <p:ph type="title"/>
          </p:nvPr>
        </p:nvSpPr>
        <p:spPr/>
        <p:txBody>
          <a:bodyPr/>
          <a:lstStyle/>
          <a:p>
            <a:r>
              <a:rPr lang="en-US" dirty="0"/>
              <a:t>Examples:</a:t>
            </a:r>
          </a:p>
        </p:txBody>
      </p:sp>
      <p:pic>
        <p:nvPicPr>
          <p:cNvPr id="5" name="Content Placeholder 4">
            <a:extLst>
              <a:ext uri="{FF2B5EF4-FFF2-40B4-BE49-F238E27FC236}">
                <a16:creationId xmlns:a16="http://schemas.microsoft.com/office/drawing/2014/main" id="{FB5563DF-B757-4D2C-BD95-983DB2D8E964}"/>
              </a:ext>
            </a:extLst>
          </p:cNvPr>
          <p:cNvPicPr>
            <a:picLocks noGrp="1" noChangeAspect="1"/>
          </p:cNvPicPr>
          <p:nvPr>
            <p:ph idx="1"/>
          </p:nvPr>
        </p:nvPicPr>
        <p:blipFill>
          <a:blip r:embed="rId3"/>
          <a:stretch>
            <a:fillRect/>
          </a:stretch>
        </p:blipFill>
        <p:spPr>
          <a:xfrm>
            <a:off x="838196" y="2938865"/>
            <a:ext cx="5033809" cy="1428855"/>
          </a:xfrm>
        </p:spPr>
      </p:pic>
      <p:pic>
        <p:nvPicPr>
          <p:cNvPr id="7" name="Picture 6">
            <a:extLst>
              <a:ext uri="{FF2B5EF4-FFF2-40B4-BE49-F238E27FC236}">
                <a16:creationId xmlns:a16="http://schemas.microsoft.com/office/drawing/2014/main" id="{E6983F0E-BA78-4D43-91BF-31AD6CEF7EB3}"/>
              </a:ext>
            </a:extLst>
          </p:cNvPr>
          <p:cNvPicPr>
            <a:picLocks noChangeAspect="1"/>
          </p:cNvPicPr>
          <p:nvPr/>
        </p:nvPicPr>
        <p:blipFill>
          <a:blip r:embed="rId4"/>
          <a:stretch>
            <a:fillRect/>
          </a:stretch>
        </p:blipFill>
        <p:spPr>
          <a:xfrm>
            <a:off x="838197" y="204558"/>
            <a:ext cx="5033808" cy="2636757"/>
          </a:xfrm>
          <a:prstGeom prst="rect">
            <a:avLst/>
          </a:prstGeom>
        </p:spPr>
      </p:pic>
      <p:pic>
        <p:nvPicPr>
          <p:cNvPr id="9" name="Picture 8">
            <a:extLst>
              <a:ext uri="{FF2B5EF4-FFF2-40B4-BE49-F238E27FC236}">
                <a16:creationId xmlns:a16="http://schemas.microsoft.com/office/drawing/2014/main" id="{EB268EF0-8706-4293-B7EC-DE97E867EEA0}"/>
              </a:ext>
            </a:extLst>
          </p:cNvPr>
          <p:cNvPicPr>
            <a:picLocks noChangeAspect="1"/>
          </p:cNvPicPr>
          <p:nvPr/>
        </p:nvPicPr>
        <p:blipFill>
          <a:blip r:embed="rId5"/>
          <a:stretch>
            <a:fillRect/>
          </a:stretch>
        </p:blipFill>
        <p:spPr>
          <a:xfrm>
            <a:off x="838196" y="4473361"/>
            <a:ext cx="4894784" cy="2384639"/>
          </a:xfrm>
          <a:prstGeom prst="rect">
            <a:avLst/>
          </a:prstGeom>
        </p:spPr>
      </p:pic>
      <p:pic>
        <p:nvPicPr>
          <p:cNvPr id="3" name="Picture 2">
            <a:extLst>
              <a:ext uri="{FF2B5EF4-FFF2-40B4-BE49-F238E27FC236}">
                <a16:creationId xmlns:a16="http://schemas.microsoft.com/office/drawing/2014/main" id="{2ADF3B93-6DC3-48D2-8BD5-4695193DFDBA}"/>
              </a:ext>
            </a:extLst>
          </p:cNvPr>
          <p:cNvPicPr>
            <a:picLocks noChangeAspect="1"/>
          </p:cNvPicPr>
          <p:nvPr/>
        </p:nvPicPr>
        <p:blipFill>
          <a:blip r:embed="rId6"/>
          <a:stretch>
            <a:fillRect/>
          </a:stretch>
        </p:blipFill>
        <p:spPr>
          <a:xfrm>
            <a:off x="6096000" y="204558"/>
            <a:ext cx="5413717" cy="4608975"/>
          </a:xfrm>
          <a:prstGeom prst="rect">
            <a:avLst/>
          </a:prstGeom>
        </p:spPr>
      </p:pic>
      <p:pic>
        <p:nvPicPr>
          <p:cNvPr id="6" name="Picture 5">
            <a:extLst>
              <a:ext uri="{FF2B5EF4-FFF2-40B4-BE49-F238E27FC236}">
                <a16:creationId xmlns:a16="http://schemas.microsoft.com/office/drawing/2014/main" id="{CDB7D93F-4DAA-4195-9FA5-70ABFEDE3178}"/>
              </a:ext>
            </a:extLst>
          </p:cNvPr>
          <p:cNvPicPr>
            <a:picLocks noChangeAspect="1"/>
          </p:cNvPicPr>
          <p:nvPr/>
        </p:nvPicPr>
        <p:blipFill>
          <a:blip r:embed="rId7"/>
          <a:stretch>
            <a:fillRect/>
          </a:stretch>
        </p:blipFill>
        <p:spPr>
          <a:xfrm>
            <a:off x="6096000" y="4979880"/>
            <a:ext cx="5435656" cy="988301"/>
          </a:xfrm>
          <a:prstGeom prst="rect">
            <a:avLst/>
          </a:prstGeom>
        </p:spPr>
      </p:pic>
    </p:spTree>
    <p:extLst>
      <p:ext uri="{BB962C8B-B14F-4D97-AF65-F5344CB8AC3E}">
        <p14:creationId xmlns:p14="http://schemas.microsoft.com/office/powerpoint/2010/main" val="1368926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6E91-6181-45E8-A481-724A78C4CC6B}"/>
              </a:ext>
            </a:extLst>
          </p:cNvPr>
          <p:cNvSpPr>
            <a:spLocks noGrp="1"/>
          </p:cNvSpPr>
          <p:nvPr>
            <p:ph type="title"/>
          </p:nvPr>
        </p:nvSpPr>
        <p:spPr/>
        <p:txBody>
          <a:bodyPr/>
          <a:lstStyle/>
          <a:p>
            <a:r>
              <a:rPr lang="en-US" dirty="0"/>
              <a:t>Temp 100</a:t>
            </a:r>
          </a:p>
        </p:txBody>
      </p:sp>
      <p:sp>
        <p:nvSpPr>
          <p:cNvPr id="3" name="Content Placeholder 2">
            <a:extLst>
              <a:ext uri="{FF2B5EF4-FFF2-40B4-BE49-F238E27FC236}">
                <a16:creationId xmlns:a16="http://schemas.microsoft.com/office/drawing/2014/main" id="{4D4CF265-F124-435F-B579-37DF53553534}"/>
              </a:ext>
            </a:extLst>
          </p:cNvPr>
          <p:cNvSpPr>
            <a:spLocks noGrp="1"/>
          </p:cNvSpPr>
          <p:nvPr>
            <p:ph idx="1"/>
          </p:nvPr>
        </p:nvSpPr>
        <p:spPr/>
        <p:txBody>
          <a:bodyPr/>
          <a:lstStyle/>
          <a:p>
            <a:r>
              <a:rPr lang="en-US" dirty="0" err="1"/>
              <a:t>Prestabalization</a:t>
            </a:r>
            <a:r>
              <a:rPr lang="en-US" dirty="0"/>
              <a:t> § 4.28</a:t>
            </a:r>
          </a:p>
          <a:p>
            <a:r>
              <a:rPr lang="en-US" dirty="0"/>
              <a:t>Hospitalization for Treatment or Observation § 4.29</a:t>
            </a:r>
          </a:p>
          <a:p>
            <a:r>
              <a:rPr lang="en-US" dirty="0"/>
              <a:t>Convalescence § 4.30</a:t>
            </a:r>
          </a:p>
          <a:p>
            <a:endParaRPr lang="en-US" dirty="0"/>
          </a:p>
        </p:txBody>
      </p:sp>
    </p:spTree>
    <p:extLst>
      <p:ext uri="{BB962C8B-B14F-4D97-AF65-F5344CB8AC3E}">
        <p14:creationId xmlns:p14="http://schemas.microsoft.com/office/powerpoint/2010/main" val="1204373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73E7-EE5F-476A-A591-76ADCB41C461}"/>
              </a:ext>
            </a:extLst>
          </p:cNvPr>
          <p:cNvSpPr>
            <a:spLocks noGrp="1"/>
          </p:cNvSpPr>
          <p:nvPr>
            <p:ph type="title"/>
          </p:nvPr>
        </p:nvSpPr>
        <p:spPr/>
        <p:txBody>
          <a:bodyPr/>
          <a:lstStyle/>
          <a:p>
            <a:r>
              <a:rPr lang="en-US" dirty="0" err="1"/>
              <a:t>Prestabalization</a:t>
            </a:r>
            <a:r>
              <a:rPr lang="en-US" dirty="0"/>
              <a:t> § 4.28</a:t>
            </a:r>
            <a:br>
              <a:rPr lang="en-US" dirty="0"/>
            </a:br>
            <a:endParaRPr lang="en-US" dirty="0"/>
          </a:p>
        </p:txBody>
      </p:sp>
      <p:sp>
        <p:nvSpPr>
          <p:cNvPr id="3" name="Content Placeholder 2">
            <a:extLst>
              <a:ext uri="{FF2B5EF4-FFF2-40B4-BE49-F238E27FC236}">
                <a16:creationId xmlns:a16="http://schemas.microsoft.com/office/drawing/2014/main" id="{07EF3985-4C31-4436-81B6-0786B0E9C500}"/>
              </a:ext>
            </a:extLst>
          </p:cNvPr>
          <p:cNvSpPr>
            <a:spLocks noGrp="1"/>
          </p:cNvSpPr>
          <p:nvPr>
            <p:ph idx="1"/>
          </p:nvPr>
        </p:nvSpPr>
        <p:spPr/>
        <p:txBody>
          <a:bodyPr>
            <a:normAutofit fontScale="92500" lnSpcReduction="10000"/>
          </a:bodyPr>
          <a:lstStyle/>
          <a:p>
            <a:r>
              <a:rPr lang="en-US" dirty="0"/>
              <a:t>They suffer from an </a:t>
            </a:r>
            <a:r>
              <a:rPr lang="en-US" dirty="0" err="1"/>
              <a:t>unstabilized</a:t>
            </a:r>
            <a:r>
              <a:rPr lang="en-US" dirty="0"/>
              <a:t> condition</a:t>
            </a:r>
          </a:p>
          <a:p>
            <a:r>
              <a:rPr lang="en-US" dirty="0"/>
              <a:t>That condition was incurred in service</a:t>
            </a:r>
          </a:p>
          <a:p>
            <a:r>
              <a:rPr lang="en-US" dirty="0"/>
              <a:t>The condition resulted in severe disability</a:t>
            </a:r>
          </a:p>
          <a:p>
            <a:r>
              <a:rPr lang="en-US" dirty="0"/>
              <a:t>That condition makes substantially gainful employment not feasible or advisable</a:t>
            </a:r>
          </a:p>
          <a:p>
            <a:r>
              <a:rPr lang="en-US" dirty="0"/>
              <a:t>This is meant for the immediate period following discharge from service and continue without reduction for a 12-month period after discharge</a:t>
            </a:r>
          </a:p>
          <a:p>
            <a:r>
              <a:rPr lang="en-US" dirty="0"/>
              <a:t>A re-evaluation will be scheduled by VA between 6-12 months</a:t>
            </a:r>
          </a:p>
          <a:p>
            <a:r>
              <a:rPr lang="en-US" dirty="0"/>
              <a:t>VA cannot reduce a </a:t>
            </a:r>
            <a:r>
              <a:rPr lang="en-US" dirty="0" err="1"/>
              <a:t>prestabalization</a:t>
            </a:r>
            <a:r>
              <a:rPr lang="en-US" dirty="0"/>
              <a:t> rating until after the 12months are up</a:t>
            </a:r>
          </a:p>
        </p:txBody>
      </p:sp>
    </p:spTree>
    <p:extLst>
      <p:ext uri="{BB962C8B-B14F-4D97-AF65-F5344CB8AC3E}">
        <p14:creationId xmlns:p14="http://schemas.microsoft.com/office/powerpoint/2010/main" val="2340426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33D1-61D1-4802-BCA0-042C7B6532F7}"/>
              </a:ext>
            </a:extLst>
          </p:cNvPr>
          <p:cNvSpPr>
            <a:spLocks noGrp="1"/>
          </p:cNvSpPr>
          <p:nvPr>
            <p:ph type="title"/>
          </p:nvPr>
        </p:nvSpPr>
        <p:spPr/>
        <p:txBody>
          <a:bodyPr>
            <a:normAutofit fontScale="90000"/>
          </a:bodyPr>
          <a:lstStyle/>
          <a:p>
            <a:r>
              <a:rPr lang="en-US" dirty="0"/>
              <a:t>Hospitalization for Treatment </a:t>
            </a:r>
            <a:br>
              <a:rPr lang="en-US" dirty="0"/>
            </a:br>
            <a:r>
              <a:rPr lang="en-US" dirty="0"/>
              <a:t>or Observation § 4.29</a:t>
            </a:r>
            <a:br>
              <a:rPr lang="en-US" dirty="0"/>
            </a:br>
            <a:endParaRPr lang="en-US" dirty="0"/>
          </a:p>
        </p:txBody>
      </p:sp>
      <p:sp>
        <p:nvSpPr>
          <p:cNvPr id="3" name="Content Placeholder 2">
            <a:extLst>
              <a:ext uri="{FF2B5EF4-FFF2-40B4-BE49-F238E27FC236}">
                <a16:creationId xmlns:a16="http://schemas.microsoft.com/office/drawing/2014/main" id="{5CD2C165-44EF-43DA-820D-34A8D900C52D}"/>
              </a:ext>
            </a:extLst>
          </p:cNvPr>
          <p:cNvSpPr>
            <a:spLocks noGrp="1"/>
          </p:cNvSpPr>
          <p:nvPr>
            <p:ph idx="1"/>
          </p:nvPr>
        </p:nvSpPr>
        <p:spPr>
          <a:xfrm>
            <a:off x="1451579" y="2015732"/>
            <a:ext cx="9603275" cy="3480500"/>
          </a:xfrm>
        </p:spPr>
        <p:txBody>
          <a:bodyPr/>
          <a:lstStyle/>
          <a:p>
            <a:r>
              <a:rPr lang="en-US" dirty="0"/>
              <a:t>A veteran can receive a temporary 100% rating for a service-connected disability that requires hospitalization for treatment or observation. The VA stipulation for this benefit is that the period of hospitalization must extend for 21 days or longer.</a:t>
            </a:r>
          </a:p>
          <a:p>
            <a:r>
              <a:rPr lang="en-US" dirty="0"/>
              <a:t>Date starts on admittance to hospital and ends on last day of the month following the termination of hospitalization.</a:t>
            </a:r>
          </a:p>
          <a:p>
            <a:r>
              <a:rPr lang="en-US" dirty="0"/>
              <a:t>If transferred to a private/community hospital due to lack of beds, will still count as long at the stay is still 21 days or more.</a:t>
            </a:r>
          </a:p>
          <a:p>
            <a:r>
              <a:rPr lang="en-US" dirty="0"/>
              <a:t>Both physical and mental ailments qualify.</a:t>
            </a:r>
          </a:p>
        </p:txBody>
      </p:sp>
    </p:spTree>
    <p:extLst>
      <p:ext uri="{BB962C8B-B14F-4D97-AF65-F5344CB8AC3E}">
        <p14:creationId xmlns:p14="http://schemas.microsoft.com/office/powerpoint/2010/main" val="1748363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1719-20BB-4438-AADB-A976356D040D}"/>
              </a:ext>
            </a:extLst>
          </p:cNvPr>
          <p:cNvSpPr>
            <a:spLocks noGrp="1"/>
          </p:cNvSpPr>
          <p:nvPr>
            <p:ph type="title"/>
          </p:nvPr>
        </p:nvSpPr>
        <p:spPr/>
        <p:txBody>
          <a:bodyPr/>
          <a:lstStyle/>
          <a:p>
            <a:r>
              <a:rPr lang="en-US" dirty="0"/>
              <a:t>Convalescence § 4.30</a:t>
            </a:r>
            <a:br>
              <a:rPr lang="en-US" dirty="0"/>
            </a:br>
            <a:endParaRPr lang="en-US" dirty="0"/>
          </a:p>
        </p:txBody>
      </p:sp>
      <p:sp>
        <p:nvSpPr>
          <p:cNvPr id="3" name="Content Placeholder 2">
            <a:extLst>
              <a:ext uri="{FF2B5EF4-FFF2-40B4-BE49-F238E27FC236}">
                <a16:creationId xmlns:a16="http://schemas.microsoft.com/office/drawing/2014/main" id="{333F7B4D-0B2A-4C23-B507-0DB0F8FC7130}"/>
              </a:ext>
            </a:extLst>
          </p:cNvPr>
          <p:cNvSpPr>
            <a:spLocks noGrp="1"/>
          </p:cNvSpPr>
          <p:nvPr>
            <p:ph idx="1"/>
          </p:nvPr>
        </p:nvSpPr>
        <p:spPr/>
        <p:txBody>
          <a:bodyPr/>
          <a:lstStyle/>
          <a:p>
            <a:r>
              <a:rPr lang="en-US" dirty="0"/>
              <a:t>Needs at least 1 month of convalescence</a:t>
            </a:r>
          </a:p>
          <a:p>
            <a:r>
              <a:rPr lang="en-US" dirty="0"/>
              <a:t>Surgery with severe postoperative residuals</a:t>
            </a:r>
          </a:p>
          <a:p>
            <a:r>
              <a:rPr lang="en-US" dirty="0"/>
              <a:t>Length of time is case-by-case. Extensions can be requested for more severe cases</a:t>
            </a:r>
          </a:p>
          <a:p>
            <a:r>
              <a:rPr lang="en-US" dirty="0"/>
              <a:t>Some conditions have automatic built-in periods of convalescence </a:t>
            </a:r>
          </a:p>
          <a:p>
            <a:pPr lvl="1"/>
            <a:r>
              <a:rPr lang="en-US" dirty="0"/>
              <a:t>Example: After </a:t>
            </a:r>
            <a:r>
              <a:rPr lang="en-US"/>
              <a:t>knee surgery four </a:t>
            </a:r>
            <a:r>
              <a:rPr lang="en-US" dirty="0"/>
              <a:t>months are automatically granted.</a:t>
            </a:r>
          </a:p>
        </p:txBody>
      </p:sp>
    </p:spTree>
    <p:extLst>
      <p:ext uri="{BB962C8B-B14F-4D97-AF65-F5344CB8AC3E}">
        <p14:creationId xmlns:p14="http://schemas.microsoft.com/office/powerpoint/2010/main" val="2981072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775A-D99A-4730-8394-68A8D6DB4F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213449-ABCA-4447-8FEB-EA354C379201}"/>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4BC9A14-5E08-4668-A0EC-6B531AB32E20}"/>
              </a:ext>
            </a:extLst>
          </p:cNvPr>
          <p:cNvPicPr>
            <a:picLocks noChangeAspect="1"/>
          </p:cNvPicPr>
          <p:nvPr/>
        </p:nvPicPr>
        <p:blipFill>
          <a:blip r:embed="rId3"/>
          <a:stretch>
            <a:fillRect/>
          </a:stretch>
        </p:blipFill>
        <p:spPr>
          <a:xfrm>
            <a:off x="82011" y="776371"/>
            <a:ext cx="5556541" cy="1272292"/>
          </a:xfrm>
          <a:prstGeom prst="rect">
            <a:avLst/>
          </a:prstGeom>
        </p:spPr>
      </p:pic>
      <p:pic>
        <p:nvPicPr>
          <p:cNvPr id="9" name="Picture 8">
            <a:extLst>
              <a:ext uri="{FF2B5EF4-FFF2-40B4-BE49-F238E27FC236}">
                <a16:creationId xmlns:a16="http://schemas.microsoft.com/office/drawing/2014/main" id="{53B75C8F-C6AD-4B0D-B256-2CA86963C82D}"/>
              </a:ext>
            </a:extLst>
          </p:cNvPr>
          <p:cNvPicPr>
            <a:picLocks noChangeAspect="1"/>
          </p:cNvPicPr>
          <p:nvPr/>
        </p:nvPicPr>
        <p:blipFill>
          <a:blip r:embed="rId4"/>
          <a:stretch>
            <a:fillRect/>
          </a:stretch>
        </p:blipFill>
        <p:spPr>
          <a:xfrm>
            <a:off x="5882815" y="4099147"/>
            <a:ext cx="5553886" cy="2631824"/>
          </a:xfrm>
          <a:prstGeom prst="rect">
            <a:avLst/>
          </a:prstGeom>
        </p:spPr>
      </p:pic>
      <p:pic>
        <p:nvPicPr>
          <p:cNvPr id="11" name="Picture 10">
            <a:extLst>
              <a:ext uri="{FF2B5EF4-FFF2-40B4-BE49-F238E27FC236}">
                <a16:creationId xmlns:a16="http://schemas.microsoft.com/office/drawing/2014/main" id="{F8439ABB-49E0-495F-A008-7BF9CD23726C}"/>
              </a:ext>
            </a:extLst>
          </p:cNvPr>
          <p:cNvPicPr>
            <a:picLocks noChangeAspect="1"/>
          </p:cNvPicPr>
          <p:nvPr/>
        </p:nvPicPr>
        <p:blipFill>
          <a:blip r:embed="rId5"/>
          <a:stretch>
            <a:fillRect/>
          </a:stretch>
        </p:blipFill>
        <p:spPr>
          <a:xfrm>
            <a:off x="5882815" y="227763"/>
            <a:ext cx="6088292" cy="1153512"/>
          </a:xfrm>
          <a:prstGeom prst="rect">
            <a:avLst/>
          </a:prstGeom>
        </p:spPr>
      </p:pic>
      <p:pic>
        <p:nvPicPr>
          <p:cNvPr id="13" name="Picture 12">
            <a:extLst>
              <a:ext uri="{FF2B5EF4-FFF2-40B4-BE49-F238E27FC236}">
                <a16:creationId xmlns:a16="http://schemas.microsoft.com/office/drawing/2014/main" id="{30A443FF-75E2-43A4-9901-15092ADFDA34}"/>
              </a:ext>
            </a:extLst>
          </p:cNvPr>
          <p:cNvPicPr>
            <a:picLocks noChangeAspect="1"/>
          </p:cNvPicPr>
          <p:nvPr/>
        </p:nvPicPr>
        <p:blipFill>
          <a:blip r:embed="rId6"/>
          <a:stretch>
            <a:fillRect/>
          </a:stretch>
        </p:blipFill>
        <p:spPr>
          <a:xfrm>
            <a:off x="5889496" y="1329136"/>
            <a:ext cx="6081611" cy="2490361"/>
          </a:xfrm>
          <a:prstGeom prst="rect">
            <a:avLst/>
          </a:prstGeom>
        </p:spPr>
      </p:pic>
      <p:pic>
        <p:nvPicPr>
          <p:cNvPr id="15" name="Picture 14">
            <a:extLst>
              <a:ext uri="{FF2B5EF4-FFF2-40B4-BE49-F238E27FC236}">
                <a16:creationId xmlns:a16="http://schemas.microsoft.com/office/drawing/2014/main" id="{1650BF54-5FA3-4D38-93E0-A7522847B1AE}"/>
              </a:ext>
            </a:extLst>
          </p:cNvPr>
          <p:cNvPicPr>
            <a:picLocks noChangeAspect="1"/>
          </p:cNvPicPr>
          <p:nvPr/>
        </p:nvPicPr>
        <p:blipFill>
          <a:blip r:embed="rId7"/>
          <a:stretch>
            <a:fillRect/>
          </a:stretch>
        </p:blipFill>
        <p:spPr>
          <a:xfrm>
            <a:off x="82011" y="2067016"/>
            <a:ext cx="5555237" cy="3348043"/>
          </a:xfrm>
          <a:prstGeom prst="rect">
            <a:avLst/>
          </a:prstGeom>
        </p:spPr>
      </p:pic>
    </p:spTree>
    <p:extLst>
      <p:ext uri="{BB962C8B-B14F-4D97-AF65-F5344CB8AC3E}">
        <p14:creationId xmlns:p14="http://schemas.microsoft.com/office/powerpoint/2010/main" val="290407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3A0F4B-019F-4777-A54D-4D10DC45BCCA}"/>
              </a:ext>
            </a:extLst>
          </p:cNvPr>
          <p:cNvSpPr>
            <a:spLocks noGrp="1"/>
          </p:cNvSpPr>
          <p:nvPr>
            <p:ph type="title"/>
          </p:nvPr>
        </p:nvSpPr>
        <p:spPr>
          <a:xfrm>
            <a:off x="1451579" y="804519"/>
            <a:ext cx="9603275" cy="1049235"/>
          </a:xfrm>
        </p:spPr>
        <p:txBody>
          <a:bodyPr>
            <a:normAutofit/>
          </a:bodyPr>
          <a:lstStyle/>
          <a:p>
            <a:pPr algn="ctr"/>
            <a:r>
              <a:rPr lang="en-US" dirty="0">
                <a:latin typeface="Berlin Sans FB" panose="020E0602020502020306" pitchFamily="34" charset="0"/>
              </a:rPr>
              <a:t>Overview of primary 38 CFR codes applicable to ankles</a:t>
            </a:r>
          </a:p>
        </p:txBody>
      </p:sp>
      <p:cxnSp>
        <p:nvCxnSpPr>
          <p:cNvPr id="12" name="Straight Connector 1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118FC10E-DC28-46BF-A891-E44005223DF6}"/>
              </a:ext>
            </a:extLst>
          </p:cNvPr>
          <p:cNvGraphicFramePr>
            <a:graphicFrameLocks noGrp="1"/>
          </p:cNvGraphicFramePr>
          <p:nvPr>
            <p:ph idx="1"/>
            <p:extLst>
              <p:ext uri="{D42A27DB-BD31-4B8C-83A1-F6EECF244321}">
                <p14:modId xmlns:p14="http://schemas.microsoft.com/office/powerpoint/2010/main" val="3003272291"/>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85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E5539B0-0046-4C33-8ABF-460C5E478422}"/>
              </a:ext>
            </a:extLst>
          </p:cNvPr>
          <p:cNvPicPr>
            <a:picLocks noGrp="1" noChangeAspect="1"/>
          </p:cNvPicPr>
          <p:nvPr>
            <p:ph idx="1"/>
          </p:nvPr>
        </p:nvPicPr>
        <p:blipFill>
          <a:blip r:embed="rId3"/>
          <a:stretch>
            <a:fillRect/>
          </a:stretch>
        </p:blipFill>
        <p:spPr>
          <a:xfrm>
            <a:off x="1475198" y="576262"/>
            <a:ext cx="5076825" cy="1114425"/>
          </a:xfrm>
          <a:prstGeom prst="rect">
            <a:avLst/>
          </a:prstGeom>
        </p:spPr>
      </p:pic>
      <p:pic>
        <p:nvPicPr>
          <p:cNvPr id="5" name="Picture 4">
            <a:extLst>
              <a:ext uri="{FF2B5EF4-FFF2-40B4-BE49-F238E27FC236}">
                <a16:creationId xmlns:a16="http://schemas.microsoft.com/office/drawing/2014/main" id="{622D9C49-114D-46E9-A8D0-42BD86CFAC21}"/>
              </a:ext>
            </a:extLst>
          </p:cNvPr>
          <p:cNvPicPr>
            <a:picLocks noChangeAspect="1"/>
          </p:cNvPicPr>
          <p:nvPr/>
        </p:nvPicPr>
        <p:blipFill>
          <a:blip r:embed="rId4"/>
          <a:stretch>
            <a:fillRect/>
          </a:stretch>
        </p:blipFill>
        <p:spPr>
          <a:xfrm>
            <a:off x="6856288" y="895350"/>
            <a:ext cx="4191000" cy="476250"/>
          </a:xfrm>
          <a:prstGeom prst="rect">
            <a:avLst/>
          </a:prstGeom>
        </p:spPr>
      </p:pic>
      <p:pic>
        <p:nvPicPr>
          <p:cNvPr id="7" name="Picture 6">
            <a:extLst>
              <a:ext uri="{FF2B5EF4-FFF2-40B4-BE49-F238E27FC236}">
                <a16:creationId xmlns:a16="http://schemas.microsoft.com/office/drawing/2014/main" id="{401CA532-DA25-46D8-8384-947042460BD1}"/>
              </a:ext>
            </a:extLst>
          </p:cNvPr>
          <p:cNvPicPr>
            <a:picLocks noChangeAspect="1"/>
          </p:cNvPicPr>
          <p:nvPr/>
        </p:nvPicPr>
        <p:blipFill>
          <a:blip r:embed="rId5"/>
          <a:stretch>
            <a:fillRect/>
          </a:stretch>
        </p:blipFill>
        <p:spPr>
          <a:xfrm>
            <a:off x="2061654" y="2091380"/>
            <a:ext cx="8068692" cy="4394217"/>
          </a:xfrm>
          <a:prstGeom prst="rect">
            <a:avLst/>
          </a:prstGeom>
        </p:spPr>
      </p:pic>
    </p:spTree>
    <p:extLst>
      <p:ext uri="{BB962C8B-B14F-4D97-AF65-F5344CB8AC3E}">
        <p14:creationId xmlns:p14="http://schemas.microsoft.com/office/powerpoint/2010/main" val="289660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38DD10-F46B-4F88-97B8-9D1FBBDDE6BC}"/>
              </a:ext>
            </a:extLst>
          </p:cNvPr>
          <p:cNvSpPr>
            <a:spLocks noGrp="1"/>
          </p:cNvSpPr>
          <p:nvPr>
            <p:ph idx="1"/>
          </p:nvPr>
        </p:nvSpPr>
        <p:spPr>
          <a:xfrm>
            <a:off x="838200" y="1970339"/>
            <a:ext cx="10515600" cy="3590174"/>
          </a:xfrm>
        </p:spPr>
        <p:txBody>
          <a:bodyPr>
            <a:normAutofit lnSpcReduction="10000"/>
          </a:bodyPr>
          <a:lstStyle/>
          <a:p>
            <a:pPr marL="0" indent="0">
              <a:buNone/>
            </a:pPr>
            <a:r>
              <a:rPr lang="en-US" sz="3200" b="1" i="0" dirty="0">
                <a:effectLst/>
                <a:latin typeface="Roboto" panose="02000000000000000000" pitchFamily="2" charset="0"/>
              </a:rPr>
              <a:t>Ankylosis</a:t>
            </a:r>
            <a:r>
              <a:rPr lang="en-US" sz="3200" b="0" i="0" dirty="0">
                <a:effectLst/>
                <a:latin typeface="Roboto" panose="02000000000000000000" pitchFamily="2" charset="0"/>
              </a:rPr>
              <a:t> </a:t>
            </a:r>
            <a:r>
              <a:rPr lang="en-US" sz="2200" b="0" i="0" dirty="0">
                <a:effectLst/>
              </a:rPr>
              <a:t>is a stiffness of a joint due to abnormal adhesion and rigidity of the bones of the joint, which may be the result of injury or disease. </a:t>
            </a:r>
          </a:p>
          <a:p>
            <a:pPr marL="0" indent="0">
              <a:buNone/>
            </a:pPr>
            <a:r>
              <a:rPr lang="en-US" sz="2200" b="0" i="0" dirty="0">
                <a:effectLst/>
              </a:rPr>
              <a:t>The rigidity may be complete or partial and may be due to inflammation of the tendinous or muscular structures outside the joint or of the tissues of the joint itself.</a:t>
            </a:r>
          </a:p>
          <a:p>
            <a:pPr marL="0" indent="0">
              <a:buNone/>
            </a:pPr>
            <a:r>
              <a:rPr lang="en-US" sz="2200" dirty="0"/>
              <a:t>When the structures outside the joint are affected, the term "false ankylosis" has been used in contradistinction to "true ankylosis", in which the disease is within the joint. When inflammation has caused the joint-ends of the bones to be fused together, the ankylosis is termed osseous or complete and is an instance of synostosis.</a:t>
            </a:r>
          </a:p>
        </p:txBody>
      </p:sp>
      <p:sp>
        <p:nvSpPr>
          <p:cNvPr id="2" name="Title 1">
            <a:extLst>
              <a:ext uri="{FF2B5EF4-FFF2-40B4-BE49-F238E27FC236}">
                <a16:creationId xmlns:a16="http://schemas.microsoft.com/office/drawing/2014/main" id="{31FFCA4E-D28B-448A-882B-9FDFB395B79E}"/>
              </a:ext>
            </a:extLst>
          </p:cNvPr>
          <p:cNvSpPr>
            <a:spLocks noGrp="1"/>
          </p:cNvSpPr>
          <p:nvPr>
            <p:ph type="title"/>
          </p:nvPr>
        </p:nvSpPr>
        <p:spPr>
          <a:xfrm>
            <a:off x="838200" y="753222"/>
            <a:ext cx="10515600" cy="1088530"/>
          </a:xfrm>
        </p:spPr>
        <p:txBody>
          <a:bodyPr>
            <a:normAutofit/>
          </a:bodyPr>
          <a:lstStyle/>
          <a:p>
            <a:pPr algn="ctr"/>
            <a:r>
              <a:rPr lang="en-US" sz="5400" dirty="0">
                <a:latin typeface="Berlin Sans FB" panose="020E0602020502020306" pitchFamily="34" charset="0"/>
              </a:rPr>
              <a:t>Defining Ankylosis</a:t>
            </a:r>
          </a:p>
        </p:txBody>
      </p:sp>
    </p:spTree>
    <p:extLst>
      <p:ext uri="{BB962C8B-B14F-4D97-AF65-F5344CB8AC3E}">
        <p14:creationId xmlns:p14="http://schemas.microsoft.com/office/powerpoint/2010/main" val="318676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EA2A-46FD-4FD2-A4D3-79F64AA09824}"/>
              </a:ext>
            </a:extLst>
          </p:cNvPr>
          <p:cNvSpPr>
            <a:spLocks noGrp="1"/>
          </p:cNvSpPr>
          <p:nvPr>
            <p:ph type="title"/>
          </p:nvPr>
        </p:nvSpPr>
        <p:spPr/>
        <p:txBody>
          <a:bodyPr>
            <a:normAutofit/>
          </a:bodyPr>
          <a:lstStyle/>
          <a:p>
            <a:pPr algn="ctr"/>
            <a:r>
              <a:rPr lang="en-US" sz="5400" dirty="0">
                <a:latin typeface="Berlin Sans FB" panose="020E0602020502020306" pitchFamily="34" charset="0"/>
              </a:rPr>
              <a:t>§ 4.40 Functional loss</a:t>
            </a:r>
          </a:p>
        </p:txBody>
      </p:sp>
      <p:sp>
        <p:nvSpPr>
          <p:cNvPr id="3" name="Content Placeholder 2">
            <a:extLst>
              <a:ext uri="{FF2B5EF4-FFF2-40B4-BE49-F238E27FC236}">
                <a16:creationId xmlns:a16="http://schemas.microsoft.com/office/drawing/2014/main" id="{B5DEA089-A305-4028-B02A-964ADB25AEDE}"/>
              </a:ext>
            </a:extLst>
          </p:cNvPr>
          <p:cNvSpPr>
            <a:spLocks noGrp="1"/>
          </p:cNvSpPr>
          <p:nvPr>
            <p:ph idx="1"/>
          </p:nvPr>
        </p:nvSpPr>
        <p:spPr>
          <a:xfrm>
            <a:off x="838200" y="1929384"/>
            <a:ext cx="10515600" cy="4251960"/>
          </a:xfrm>
        </p:spPr>
        <p:txBody>
          <a:bodyPr>
            <a:normAutofit fontScale="85000" lnSpcReduction="10000"/>
          </a:bodyPr>
          <a:lstStyle/>
          <a:p>
            <a:pPr marL="0" indent="0">
              <a:buNone/>
            </a:pPr>
            <a:r>
              <a:rPr lang="en-US" sz="2200" dirty="0"/>
              <a:t>Disability of the musculoskeletal system is primarily the inability, due to damage or infection in parts of the system, to perform the normal working movements of the body with normal excursion, strength, speed, coordination and endurance. It is essential that the examination on which ratings are based adequately portray the anatomical damage, and the functional loss, with respect to all these elements.</a:t>
            </a:r>
          </a:p>
          <a:p>
            <a:pPr marL="0" indent="0">
              <a:buNone/>
            </a:pPr>
            <a:r>
              <a:rPr lang="en-US" sz="2200" dirty="0"/>
              <a:t>The functional loss may be due to absence of part, or all, of the necessary bones, joints and muscles, or associated structures, or to deformity, adhesions, defective innervation, or other pathology, or it may be due to pain, supported by adequate pathology and evidenced by the visible behavior of the claimant undertaking the motion. </a:t>
            </a:r>
          </a:p>
          <a:p>
            <a:pPr marL="0" indent="0">
              <a:buNone/>
            </a:pPr>
            <a:r>
              <a:rPr lang="en-US" sz="2200" dirty="0"/>
              <a:t>Weakness is as important as limitation of motion, and a part which becomes painful on use must be regarded as seriously disabled. A little used part of the musculoskeletal system may be expected to show evidence of disuse, either through atrophy, the condition of the skin, absence of normal callosity or the like.</a:t>
            </a:r>
          </a:p>
        </p:txBody>
      </p:sp>
    </p:spTree>
    <p:extLst>
      <p:ext uri="{BB962C8B-B14F-4D97-AF65-F5344CB8AC3E}">
        <p14:creationId xmlns:p14="http://schemas.microsoft.com/office/powerpoint/2010/main" val="3836771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CB6E0-29C6-4EEE-AD6C-800D5E94AA8C}"/>
              </a:ext>
            </a:extLst>
          </p:cNvPr>
          <p:cNvSpPr>
            <a:spLocks noGrp="1"/>
          </p:cNvSpPr>
          <p:nvPr>
            <p:ph type="title"/>
          </p:nvPr>
        </p:nvSpPr>
        <p:spPr/>
        <p:txBody>
          <a:bodyPr>
            <a:normAutofit/>
          </a:bodyPr>
          <a:lstStyle/>
          <a:p>
            <a:pPr algn="ctr"/>
            <a:r>
              <a:rPr lang="en-US" sz="5400" dirty="0">
                <a:latin typeface="Berlin Sans FB" panose="020E0602020502020306" pitchFamily="34" charset="0"/>
              </a:rPr>
              <a:t>§ 4.45 The joints</a:t>
            </a:r>
          </a:p>
        </p:txBody>
      </p:sp>
      <p:sp>
        <p:nvSpPr>
          <p:cNvPr id="3" name="Content Placeholder 2">
            <a:extLst>
              <a:ext uri="{FF2B5EF4-FFF2-40B4-BE49-F238E27FC236}">
                <a16:creationId xmlns:a16="http://schemas.microsoft.com/office/drawing/2014/main" id="{26A23334-6C1F-4666-B6EC-2EE53528619C}"/>
              </a:ext>
            </a:extLst>
          </p:cNvPr>
          <p:cNvSpPr>
            <a:spLocks noGrp="1"/>
          </p:cNvSpPr>
          <p:nvPr>
            <p:ph idx="1"/>
          </p:nvPr>
        </p:nvSpPr>
        <p:spPr>
          <a:xfrm>
            <a:off x="838200" y="1853754"/>
            <a:ext cx="10515600" cy="4251960"/>
          </a:xfrm>
        </p:spPr>
        <p:txBody>
          <a:bodyPr>
            <a:normAutofit fontScale="92500" lnSpcReduction="10000"/>
          </a:bodyPr>
          <a:lstStyle/>
          <a:p>
            <a:r>
              <a:rPr lang="en-US" sz="1700" dirty="0">
                <a:effectLst/>
              </a:rPr>
              <a:t>Less movement than normal (due to ankylosis, limitation or blocking, adhesions, tendon-tie-up, contracted scars, etc.). </a:t>
            </a:r>
          </a:p>
          <a:p>
            <a:r>
              <a:rPr lang="en-US" sz="1700" dirty="0">
                <a:effectLst/>
              </a:rPr>
              <a:t>More movement than normal (from flail joint, resections, nonunion of fracture, relaxation of ligaments, etc.). </a:t>
            </a:r>
          </a:p>
          <a:p>
            <a:r>
              <a:rPr lang="en-US" sz="1700" dirty="0">
                <a:effectLst/>
              </a:rPr>
              <a:t>Weakened movement (due to muscle injury, disease or injury of peripheral nerves, divided or lengthened tendons, etc.). </a:t>
            </a:r>
          </a:p>
          <a:p>
            <a:r>
              <a:rPr lang="en-US" sz="1700" dirty="0">
                <a:effectLst/>
              </a:rPr>
              <a:t>Excess fatigability. </a:t>
            </a:r>
          </a:p>
          <a:p>
            <a:r>
              <a:rPr lang="en-US" sz="1700" dirty="0">
                <a:effectLst/>
              </a:rPr>
              <a:t>Incoordination, impaired ability to execute skilled movements smoothly. </a:t>
            </a:r>
          </a:p>
          <a:p>
            <a:r>
              <a:rPr lang="en-US" sz="1700" dirty="0">
                <a:effectLst/>
              </a:rPr>
              <a:t>Pain on movement, swelling, deformity or atrophy of disuse. Instability of station, disturbance of locomotion, interference with sitting, standing and weight-bearing are related considerations. </a:t>
            </a:r>
          </a:p>
          <a:p>
            <a:r>
              <a:rPr lang="en-US" sz="1700" dirty="0">
                <a:effectLst/>
              </a:rPr>
              <a:t>For the purpose of rating disability from arthritis, the shoulder, elbow, wrist, hip, knee, and ankle are considered major joints; multiple involvements of the interphalangeal, metacarpal and carpal joints of the upper extremities, the interphalangeal, metatarsal and tarsal joints of the lower extremities, the cervical vertebrae, the dorsal vertebrae, and the lumbar vertebrae, are considered groups of minor joints, ratable on a parity with major joints. The lumbosacral articulation and both sacroiliac joints are considered to be a group of minor joints, ratable on disturbance of lumbar spine functions.</a:t>
            </a:r>
          </a:p>
        </p:txBody>
      </p:sp>
    </p:spTree>
    <p:extLst>
      <p:ext uri="{BB962C8B-B14F-4D97-AF65-F5344CB8AC3E}">
        <p14:creationId xmlns:p14="http://schemas.microsoft.com/office/powerpoint/2010/main" val="1923244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439F-2DD1-4A5F-B362-5D41170DBBE6}"/>
              </a:ext>
            </a:extLst>
          </p:cNvPr>
          <p:cNvSpPr>
            <a:spLocks noGrp="1"/>
          </p:cNvSpPr>
          <p:nvPr>
            <p:ph type="title"/>
          </p:nvPr>
        </p:nvSpPr>
        <p:spPr/>
        <p:txBody>
          <a:bodyPr>
            <a:normAutofit/>
          </a:bodyPr>
          <a:lstStyle/>
          <a:p>
            <a:pPr algn="ctr"/>
            <a:r>
              <a:rPr lang="en-US" sz="5400" dirty="0">
                <a:latin typeface="Berlin Sans FB" panose="020E0602020502020306" pitchFamily="34" charset="0"/>
              </a:rPr>
              <a:t>§ 4.59 Painful motion</a:t>
            </a:r>
          </a:p>
        </p:txBody>
      </p:sp>
      <p:sp>
        <p:nvSpPr>
          <p:cNvPr id="3" name="Content Placeholder 2">
            <a:extLst>
              <a:ext uri="{FF2B5EF4-FFF2-40B4-BE49-F238E27FC236}">
                <a16:creationId xmlns:a16="http://schemas.microsoft.com/office/drawing/2014/main" id="{756A96ED-DA84-4A9F-A003-32E2F1A1387C}"/>
              </a:ext>
            </a:extLst>
          </p:cNvPr>
          <p:cNvSpPr>
            <a:spLocks noGrp="1"/>
          </p:cNvSpPr>
          <p:nvPr>
            <p:ph idx="1"/>
          </p:nvPr>
        </p:nvSpPr>
        <p:spPr>
          <a:xfrm>
            <a:off x="838200" y="1929384"/>
            <a:ext cx="10515600" cy="4251960"/>
          </a:xfrm>
        </p:spPr>
        <p:txBody>
          <a:bodyPr>
            <a:normAutofit fontScale="92500"/>
          </a:bodyPr>
          <a:lstStyle/>
          <a:p>
            <a:pPr marL="0" indent="0">
              <a:buNone/>
            </a:pPr>
            <a:r>
              <a:rPr lang="en-US" sz="2200" dirty="0"/>
              <a:t>With any form of arthritis, painful motion is an important factor of disability, the facial expression, wincing, etc., on pressure or manipulation, should be carefully noted and definitely related to affected joints. Muscle spasm will greatly assist the identification. Sciatic neuritis is not uncommonly caused by arthritis of the spine. The intent of the schedule is to recognize painful motion with joint or periarticular pathology as productive of disability. It is the intention to recognize actually painful, unstable, or </a:t>
            </a:r>
            <a:r>
              <a:rPr lang="en-US" sz="2200" dirty="0" err="1"/>
              <a:t>malaligned</a:t>
            </a:r>
            <a:r>
              <a:rPr lang="en-US" sz="2200" dirty="0"/>
              <a:t> joints, due to healed injury, as entitled to at least the minimum compensable rating for the joint. Crepitation either in the soft tissues such as the tendons or ligaments, or crepitation within the joint structures should be noted carefully as points of contact which are diseased. Flexion elicits such manifestations. The joints involved should be tested for pain on both active and passive motion, in weight-bearing and </a:t>
            </a:r>
            <a:r>
              <a:rPr lang="en-US" sz="2200" dirty="0" err="1"/>
              <a:t>nonweight</a:t>
            </a:r>
            <a:r>
              <a:rPr lang="en-US" sz="2200" dirty="0"/>
              <a:t>-bearing and, if possible, with the range of the opposite undamaged joint.</a:t>
            </a:r>
          </a:p>
        </p:txBody>
      </p:sp>
    </p:spTree>
    <p:extLst>
      <p:ext uri="{BB962C8B-B14F-4D97-AF65-F5344CB8AC3E}">
        <p14:creationId xmlns:p14="http://schemas.microsoft.com/office/powerpoint/2010/main" val="403401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9EB4-8EA9-40EC-AD37-29D9B88370B6}"/>
              </a:ext>
            </a:extLst>
          </p:cNvPr>
          <p:cNvSpPr>
            <a:spLocks noGrp="1"/>
          </p:cNvSpPr>
          <p:nvPr>
            <p:ph type="title"/>
          </p:nvPr>
        </p:nvSpPr>
        <p:spPr/>
        <p:txBody>
          <a:bodyPr>
            <a:normAutofit fontScale="90000"/>
          </a:bodyPr>
          <a:lstStyle/>
          <a:p>
            <a:r>
              <a:rPr lang="en-US" sz="4200"/>
              <a:t>§ 4.71 Measurement of ankylosis and joint motion.</a:t>
            </a:r>
          </a:p>
        </p:txBody>
      </p:sp>
      <p:sp>
        <p:nvSpPr>
          <p:cNvPr id="3" name="Content Placeholder 2">
            <a:extLst>
              <a:ext uri="{FF2B5EF4-FFF2-40B4-BE49-F238E27FC236}">
                <a16:creationId xmlns:a16="http://schemas.microsoft.com/office/drawing/2014/main" id="{2FE51BA7-FB60-436C-B588-AAE419E7B0BE}"/>
              </a:ext>
            </a:extLst>
          </p:cNvPr>
          <p:cNvSpPr>
            <a:spLocks noGrp="1"/>
          </p:cNvSpPr>
          <p:nvPr>
            <p:ph idx="1"/>
          </p:nvPr>
        </p:nvSpPr>
        <p:spPr>
          <a:xfrm>
            <a:off x="838200" y="1929384"/>
            <a:ext cx="10515600" cy="4251960"/>
          </a:xfrm>
        </p:spPr>
        <p:txBody>
          <a:bodyPr>
            <a:normAutofit/>
          </a:bodyPr>
          <a:lstStyle/>
          <a:p>
            <a:pPr marL="0" indent="0">
              <a:buNone/>
            </a:pPr>
            <a:r>
              <a:rPr lang="en-US" sz="2200"/>
              <a:t>Plates I and II provide a standardized description of ankylosis and joint motion measurement. The anatomical position is considered as 0°, with two major exceptions: (a) Shoulder rotation - arm abducted to 90°, elbow flexed to 90° with the position of the forearm reflecting the midpoint 0° between internal and external rotation of the shoulder; and (b) supination and pronation - the arm next to the body, elbow flexed to 90°, and the forearm in midposition 0° between supination and pronation. Motion of the thumb and fingers should be described by appropriate reference to the joints (See Plate III) whose movement is limited, with a statement as to how near, in centimeters, the tip of the thumb can approximate the fingers, or how near the tips of the fingers can approximate the proximal transverse crease of palm.</a:t>
            </a:r>
          </a:p>
        </p:txBody>
      </p:sp>
    </p:spTree>
    <p:extLst>
      <p:ext uri="{BB962C8B-B14F-4D97-AF65-F5344CB8AC3E}">
        <p14:creationId xmlns:p14="http://schemas.microsoft.com/office/powerpoint/2010/main" val="26300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91F7-A3A7-444B-87C6-E23A9044CF71}"/>
              </a:ext>
            </a:extLst>
          </p:cNvPr>
          <p:cNvSpPr>
            <a:spLocks noGrp="1"/>
          </p:cNvSpPr>
          <p:nvPr>
            <p:ph type="title"/>
          </p:nvPr>
        </p:nvSpPr>
        <p:spPr>
          <a:xfrm>
            <a:off x="5242560" y="390616"/>
            <a:ext cx="6137366" cy="1674595"/>
          </a:xfrm>
        </p:spPr>
        <p:txBody>
          <a:bodyPr/>
          <a:lstStyle/>
          <a:p>
            <a:r>
              <a:rPr lang="en-US" dirty="0"/>
              <a:t>Normal Range of Motion: Plate I &amp; II</a:t>
            </a:r>
          </a:p>
        </p:txBody>
      </p:sp>
      <p:pic>
        <p:nvPicPr>
          <p:cNvPr id="9" name="Picture 8">
            <a:extLst>
              <a:ext uri="{FF2B5EF4-FFF2-40B4-BE49-F238E27FC236}">
                <a16:creationId xmlns:a16="http://schemas.microsoft.com/office/drawing/2014/main" id="{701D1AB3-7A6A-4972-A691-49D4A8504A33}"/>
              </a:ext>
            </a:extLst>
          </p:cNvPr>
          <p:cNvPicPr>
            <a:picLocks noChangeAspect="1"/>
          </p:cNvPicPr>
          <p:nvPr/>
        </p:nvPicPr>
        <p:blipFill>
          <a:blip r:embed="rId3"/>
          <a:stretch>
            <a:fillRect/>
          </a:stretch>
        </p:blipFill>
        <p:spPr>
          <a:xfrm>
            <a:off x="5764789" y="2039720"/>
            <a:ext cx="5589011" cy="4453155"/>
          </a:xfrm>
          <a:prstGeom prst="rect">
            <a:avLst/>
          </a:prstGeom>
        </p:spPr>
      </p:pic>
      <p:pic>
        <p:nvPicPr>
          <p:cNvPr id="11" name="Picture 10">
            <a:extLst>
              <a:ext uri="{FF2B5EF4-FFF2-40B4-BE49-F238E27FC236}">
                <a16:creationId xmlns:a16="http://schemas.microsoft.com/office/drawing/2014/main" id="{AE244EA3-0D5E-4226-ACC9-005AC8EE49A5}"/>
              </a:ext>
            </a:extLst>
          </p:cNvPr>
          <p:cNvPicPr>
            <a:picLocks noChangeAspect="1"/>
          </p:cNvPicPr>
          <p:nvPr/>
        </p:nvPicPr>
        <p:blipFill>
          <a:blip r:embed="rId4"/>
          <a:stretch>
            <a:fillRect/>
          </a:stretch>
        </p:blipFill>
        <p:spPr>
          <a:xfrm>
            <a:off x="812074" y="356819"/>
            <a:ext cx="4404360" cy="6136056"/>
          </a:xfrm>
          <a:prstGeom prst="rect">
            <a:avLst/>
          </a:prstGeom>
        </p:spPr>
      </p:pic>
    </p:spTree>
    <p:extLst>
      <p:ext uri="{BB962C8B-B14F-4D97-AF65-F5344CB8AC3E}">
        <p14:creationId xmlns:p14="http://schemas.microsoft.com/office/powerpoint/2010/main" val="149789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BFD72-D0D9-45BC-9C06-5408674488DF}"/>
              </a:ext>
            </a:extLst>
          </p:cNvPr>
          <p:cNvSpPr>
            <a:spLocks noGrp="1"/>
          </p:cNvSpPr>
          <p:nvPr>
            <p:ph type="title"/>
          </p:nvPr>
        </p:nvSpPr>
        <p:spPr/>
        <p:txBody>
          <a:bodyPr/>
          <a:lstStyle/>
          <a:p>
            <a:r>
              <a:rPr lang="en-US" dirty="0"/>
              <a:t>DC 5270:</a:t>
            </a:r>
          </a:p>
        </p:txBody>
      </p:sp>
      <p:sp>
        <p:nvSpPr>
          <p:cNvPr id="8" name="Content Placeholder 7">
            <a:extLst>
              <a:ext uri="{FF2B5EF4-FFF2-40B4-BE49-F238E27FC236}">
                <a16:creationId xmlns:a16="http://schemas.microsoft.com/office/drawing/2014/main" id="{BF13C34E-8B0D-46DB-B80D-2CD8518F91DD}"/>
              </a:ext>
            </a:extLst>
          </p:cNvPr>
          <p:cNvSpPr>
            <a:spLocks noGrp="1"/>
          </p:cNvSpPr>
          <p:nvPr>
            <p:ph idx="1"/>
          </p:nvPr>
        </p:nvSpPr>
        <p:spPr/>
        <p:txBody>
          <a:bodyPr/>
          <a:lstStyle/>
          <a:p>
            <a:pPr marL="0" indent="0">
              <a:buNone/>
            </a:pPr>
            <a:r>
              <a:rPr lang="en-US" dirty="0"/>
              <a:t>Ankle, ankylosis of:</a:t>
            </a:r>
          </a:p>
          <a:p>
            <a:pPr marL="0" indent="0">
              <a:buNone/>
            </a:pPr>
            <a:r>
              <a:rPr lang="en-US" dirty="0"/>
              <a:t>	</a:t>
            </a:r>
          </a:p>
          <a:p>
            <a:pPr marL="0" indent="0">
              <a:buNone/>
            </a:pPr>
            <a:r>
              <a:rPr lang="en-US" sz="1800" b="0" i="0" u="none" strike="noStrike" dirty="0">
                <a:solidFill>
                  <a:srgbClr val="000000"/>
                </a:solidFill>
                <a:effectLst/>
                <a:latin typeface="Calibri" panose="020F0502020204030204" pitchFamily="34" charset="0"/>
              </a:rPr>
              <a:t>In plantar </a:t>
            </a:r>
            <a:r>
              <a:rPr lang="en-US" sz="1800" b="0" i="0" u="none" strike="noStrike" dirty="0" err="1">
                <a:solidFill>
                  <a:srgbClr val="000000"/>
                </a:solidFill>
                <a:effectLst/>
                <a:latin typeface="Calibri" panose="020F0502020204030204" pitchFamily="34" charset="0"/>
              </a:rPr>
              <a:t>flextion</a:t>
            </a:r>
            <a:r>
              <a:rPr lang="en-US" sz="1800" b="0" i="0" u="none" strike="noStrike" dirty="0">
                <a:solidFill>
                  <a:srgbClr val="000000"/>
                </a:solidFill>
                <a:effectLst/>
                <a:latin typeface="Calibri" panose="020F0502020204030204" pitchFamily="34" charset="0"/>
              </a:rPr>
              <a:t> at more than 40°, or in dorsiflexion at more than 10° or with abduction, </a:t>
            </a:r>
            <a:br>
              <a:rPr lang="en-US" sz="1800" dirty="0">
                <a:solidFill>
                  <a:srgbClr val="000000"/>
                </a:solidFill>
                <a:latin typeface="Calibri" panose="020F0502020204030204" pitchFamily="34" charset="0"/>
              </a:rPr>
            </a:br>
            <a:r>
              <a:rPr lang="en-US" sz="1800" b="0" i="0" u="none" strike="noStrike" dirty="0">
                <a:solidFill>
                  <a:srgbClr val="000000"/>
                </a:solidFill>
                <a:effectLst/>
                <a:latin typeface="Calibri" panose="020F0502020204030204" pitchFamily="34" charset="0"/>
              </a:rPr>
              <a:t>adduction, inversion or eversion deformity</a:t>
            </a:r>
            <a:r>
              <a:rPr lang="en-US" dirty="0"/>
              <a:t> 						40</a:t>
            </a:r>
          </a:p>
          <a:p>
            <a:pPr marL="0" indent="0">
              <a:buNone/>
            </a:pPr>
            <a:r>
              <a:rPr lang="en-US" sz="1800" b="0" i="0" u="none" strike="noStrike" dirty="0">
                <a:solidFill>
                  <a:srgbClr val="000000"/>
                </a:solidFill>
                <a:effectLst/>
                <a:latin typeface="Calibri" panose="020F0502020204030204" pitchFamily="34" charset="0"/>
              </a:rPr>
              <a:t>In plantar </a:t>
            </a:r>
            <a:r>
              <a:rPr lang="en-US" sz="1800" b="0" i="0" u="none" strike="noStrike" dirty="0" err="1">
                <a:solidFill>
                  <a:srgbClr val="000000"/>
                </a:solidFill>
                <a:effectLst/>
                <a:latin typeface="Calibri" panose="020F0502020204030204" pitchFamily="34" charset="0"/>
              </a:rPr>
              <a:t>flextion</a:t>
            </a:r>
            <a:r>
              <a:rPr lang="en-US" sz="1800" b="0" i="0" u="none" strike="noStrike" dirty="0">
                <a:solidFill>
                  <a:srgbClr val="000000"/>
                </a:solidFill>
                <a:effectLst/>
                <a:latin typeface="Calibri" panose="020F0502020204030204" pitchFamily="34" charset="0"/>
              </a:rPr>
              <a:t>, between 30° and 40°, or in </a:t>
            </a:r>
            <a:r>
              <a:rPr lang="en-US" sz="1800" b="0" i="0" u="none" strike="noStrike" dirty="0" err="1">
                <a:solidFill>
                  <a:srgbClr val="000000"/>
                </a:solidFill>
                <a:effectLst/>
                <a:latin typeface="Calibri" panose="020F0502020204030204" pitchFamily="34" charset="0"/>
              </a:rPr>
              <a:t>dorsiflextion</a:t>
            </a:r>
            <a:r>
              <a:rPr lang="en-US" sz="1800" b="0" i="0" u="none" strike="noStrike" dirty="0">
                <a:solidFill>
                  <a:srgbClr val="000000"/>
                </a:solidFill>
                <a:effectLst/>
                <a:latin typeface="Calibri" panose="020F0502020204030204" pitchFamily="34" charset="0"/>
              </a:rPr>
              <a:t>, between 0° and 10°</a:t>
            </a:r>
            <a:r>
              <a:rPr lang="en-US" dirty="0"/>
              <a:t> 		30</a:t>
            </a:r>
          </a:p>
          <a:p>
            <a:pPr marL="0" indent="0">
              <a:buNone/>
            </a:pPr>
            <a:r>
              <a:rPr lang="en-US" sz="1800" b="0" i="0" u="none" strike="noStrike" dirty="0">
                <a:solidFill>
                  <a:srgbClr val="000000"/>
                </a:solidFill>
                <a:effectLst/>
                <a:latin typeface="Calibri" panose="020F0502020204030204" pitchFamily="34" charset="0"/>
              </a:rPr>
              <a:t>In plantar flexion, less than 30°</a:t>
            </a:r>
            <a:r>
              <a:rPr lang="en-US" dirty="0"/>
              <a:t> 							20</a:t>
            </a:r>
          </a:p>
        </p:txBody>
      </p:sp>
    </p:spTree>
    <p:extLst>
      <p:ext uri="{BB962C8B-B14F-4D97-AF65-F5344CB8AC3E}">
        <p14:creationId xmlns:p14="http://schemas.microsoft.com/office/powerpoint/2010/main" val="343905571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1023</TotalTime>
  <Words>2662</Words>
  <Application>Microsoft Office PowerPoint</Application>
  <PresentationFormat>Widescreen</PresentationFormat>
  <Paragraphs>132</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Berlin Sans FB</vt:lpstr>
      <vt:lpstr>Calibri</vt:lpstr>
      <vt:lpstr>Gill Sans MT</vt:lpstr>
      <vt:lpstr>Roboto</vt:lpstr>
      <vt:lpstr>Gallery</vt:lpstr>
      <vt:lpstr>The Ankle</vt:lpstr>
      <vt:lpstr>Overview of primary 38 CFR codes applicable to ankles</vt:lpstr>
      <vt:lpstr>Defining Ankylosis</vt:lpstr>
      <vt:lpstr>§ 4.40 Functional loss</vt:lpstr>
      <vt:lpstr>§ 4.45 The joints</vt:lpstr>
      <vt:lpstr>§ 4.59 Painful motion</vt:lpstr>
      <vt:lpstr>§ 4.71 Measurement of ankylosis and joint motion.</vt:lpstr>
      <vt:lpstr>Normal Range of Motion: Plate I &amp; II</vt:lpstr>
      <vt:lpstr>DC 5270:</vt:lpstr>
      <vt:lpstr>DC 5271</vt:lpstr>
      <vt:lpstr>DC 5272</vt:lpstr>
      <vt:lpstr>DC 5273</vt:lpstr>
      <vt:lpstr>DC 5274</vt:lpstr>
      <vt:lpstr>Examples:</vt:lpstr>
      <vt:lpstr>Temp 100</vt:lpstr>
      <vt:lpstr>Prestabalization § 4.28 </vt:lpstr>
      <vt:lpstr>Hospitalization for Treatment  or Observation § 4.29 </vt:lpstr>
      <vt:lpstr>Convalescence § 4.30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Ankle</dc:title>
  <dc:creator>Scott, Valerie J.</dc:creator>
  <cp:lastModifiedBy>Scott, Valerie J.</cp:lastModifiedBy>
  <cp:revision>49</cp:revision>
  <dcterms:created xsi:type="dcterms:W3CDTF">2022-01-27T21:10:18Z</dcterms:created>
  <dcterms:modified xsi:type="dcterms:W3CDTF">2022-03-21T14:33:08Z</dcterms:modified>
</cp:coreProperties>
</file>